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  <p:sldMasterId id="2147483672" r:id="rId6"/>
  </p:sldMasterIdLst>
  <p:notesMasterIdLst>
    <p:notesMasterId r:id="rId22"/>
  </p:notesMasterIdLst>
  <p:sldIdLst>
    <p:sldId id="256" r:id="rId7"/>
    <p:sldId id="266" r:id="rId8"/>
    <p:sldId id="267" r:id="rId9"/>
    <p:sldId id="270" r:id="rId10"/>
    <p:sldId id="268" r:id="rId11"/>
    <p:sldId id="269" r:id="rId12"/>
    <p:sldId id="271" r:id="rId13"/>
    <p:sldId id="273" r:id="rId14"/>
    <p:sldId id="272" r:id="rId15"/>
    <p:sldId id="274" r:id="rId16"/>
    <p:sldId id="261" r:id="rId17"/>
    <p:sldId id="262" r:id="rId18"/>
    <p:sldId id="265" r:id="rId19"/>
    <p:sldId id="275" r:id="rId20"/>
    <p:sldId id="264" r:id="rId2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661755-612D-45BD-8780-9661A31AC267}" v="61" dt="2024-06-03T18:55:54.0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5B2105-57A8-4123-A2AC-199A60D57221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317A672-E7D2-4D31-95A1-3052A09EAD68}">
      <dgm:prSet/>
      <dgm:spPr/>
      <dgm:t>
        <a:bodyPr/>
        <a:lstStyle/>
        <a:p>
          <a:r>
            <a:rPr lang="pt-PT" b="1" dirty="0"/>
            <a:t>Câmara (</a:t>
          </a:r>
          <a:r>
            <a:rPr lang="pt-PT" b="1" dirty="0" err="1"/>
            <a:t>Camera</a:t>
          </a:r>
          <a:r>
            <a:rPr lang="pt-PT" b="1" dirty="0"/>
            <a:t>):</a:t>
          </a:r>
          <a:r>
            <a:rPr lang="pt-PT" dirty="0"/>
            <a:t> Uma câmara ortográfica é usada, olhando para a cena.</a:t>
          </a:r>
          <a:endParaRPr lang="en-US" dirty="0"/>
        </a:p>
      </dgm:t>
    </dgm:pt>
    <dgm:pt modelId="{FA19D1F1-DCDE-499E-A99B-4BCBC49366F4}" type="parTrans" cxnId="{F14298C8-F2F3-4EE4-B2DF-E2D5BA9EA1FD}">
      <dgm:prSet/>
      <dgm:spPr/>
      <dgm:t>
        <a:bodyPr/>
        <a:lstStyle/>
        <a:p>
          <a:endParaRPr lang="en-US"/>
        </a:p>
      </dgm:t>
    </dgm:pt>
    <dgm:pt modelId="{E4BCF99D-479B-4178-8D5D-B122D80CBA89}" type="sibTrans" cxnId="{F14298C8-F2F3-4EE4-B2DF-E2D5BA9EA1FD}">
      <dgm:prSet/>
      <dgm:spPr/>
      <dgm:t>
        <a:bodyPr/>
        <a:lstStyle/>
        <a:p>
          <a:endParaRPr lang="en-US"/>
        </a:p>
      </dgm:t>
    </dgm:pt>
    <dgm:pt modelId="{9564D514-4204-4D0E-B1DE-04D1AEFDDE31}">
      <dgm:prSet/>
      <dgm:spPr/>
      <dgm:t>
        <a:bodyPr/>
        <a:lstStyle/>
        <a:p>
          <a:r>
            <a:rPr lang="pt-PT" b="1" dirty="0"/>
            <a:t>Renderizador (</a:t>
          </a:r>
          <a:r>
            <a:rPr lang="pt-PT" b="1" dirty="0" err="1"/>
            <a:t>Renderer</a:t>
          </a:r>
          <a:r>
            <a:rPr lang="pt-PT" b="1" dirty="0"/>
            <a:t>):</a:t>
          </a:r>
          <a:r>
            <a:rPr lang="pt-PT" dirty="0"/>
            <a:t> Um renderizador </a:t>
          </a:r>
          <a:r>
            <a:rPr lang="pt-PT" dirty="0" err="1"/>
            <a:t>WebGL</a:t>
          </a:r>
          <a:r>
            <a:rPr lang="pt-PT" dirty="0"/>
            <a:t> para exibir a cena.</a:t>
          </a:r>
          <a:endParaRPr lang="en-US" dirty="0"/>
        </a:p>
      </dgm:t>
    </dgm:pt>
    <dgm:pt modelId="{DB8B02A3-A8D2-4416-96E2-4748D305A789}" type="parTrans" cxnId="{1B5A148A-1EE5-41D7-8C03-E44A9E601A89}">
      <dgm:prSet/>
      <dgm:spPr/>
      <dgm:t>
        <a:bodyPr/>
        <a:lstStyle/>
        <a:p>
          <a:endParaRPr lang="en-US"/>
        </a:p>
      </dgm:t>
    </dgm:pt>
    <dgm:pt modelId="{C2BAB605-F3A3-4571-83AA-16C148D9D463}" type="sibTrans" cxnId="{1B5A148A-1EE5-41D7-8C03-E44A9E601A89}">
      <dgm:prSet/>
      <dgm:spPr/>
      <dgm:t>
        <a:bodyPr/>
        <a:lstStyle/>
        <a:p>
          <a:endParaRPr lang="en-US"/>
        </a:p>
      </dgm:t>
    </dgm:pt>
    <dgm:pt modelId="{DD3E3CFD-D9FD-42E7-B6A2-9BC04D573CBC}">
      <dgm:prSet/>
      <dgm:spPr/>
      <dgm:t>
        <a:bodyPr/>
        <a:lstStyle/>
        <a:p>
          <a:r>
            <a:rPr lang="pt-PT" b="1"/>
            <a:t>Plano de Fundo: </a:t>
          </a:r>
          <a:r>
            <a:rPr lang="pt-PT"/>
            <a:t>Um grande plano usado como fundo, com uma textura que pode mudar com o progresso do jogo.</a:t>
          </a:r>
          <a:endParaRPr lang="en-US"/>
        </a:p>
      </dgm:t>
    </dgm:pt>
    <dgm:pt modelId="{C464335A-ACA2-4C39-91E4-22D23BC018D2}" type="parTrans" cxnId="{5815C9BD-DE90-4EBA-88FD-B4FEAD07C0BD}">
      <dgm:prSet/>
      <dgm:spPr/>
      <dgm:t>
        <a:bodyPr/>
        <a:lstStyle/>
        <a:p>
          <a:endParaRPr lang="en-US"/>
        </a:p>
      </dgm:t>
    </dgm:pt>
    <dgm:pt modelId="{A3392BCE-7848-43A9-92BD-528A263149EA}" type="sibTrans" cxnId="{5815C9BD-DE90-4EBA-88FD-B4FEAD07C0BD}">
      <dgm:prSet/>
      <dgm:spPr/>
      <dgm:t>
        <a:bodyPr/>
        <a:lstStyle/>
        <a:p>
          <a:endParaRPr lang="en-US"/>
        </a:p>
      </dgm:t>
    </dgm:pt>
    <dgm:pt modelId="{D1913D1E-08B7-464E-921F-A991C321A4CA}">
      <dgm:prSet/>
      <dgm:spPr/>
      <dgm:t>
        <a:bodyPr/>
        <a:lstStyle/>
        <a:p>
          <a:r>
            <a:rPr lang="pt-PT" b="1"/>
            <a:t>Campo (Field): </a:t>
          </a:r>
          <a:r>
            <a:rPr lang="pt-PT"/>
            <a:t>Um plano que representa o chão, com uma textura de relva aplicada.</a:t>
          </a:r>
          <a:endParaRPr lang="en-US"/>
        </a:p>
      </dgm:t>
    </dgm:pt>
    <dgm:pt modelId="{3C0D9CB6-0424-4C85-87ED-A20C37D65FDC}" type="parTrans" cxnId="{DECF3BDD-F9A3-4850-A2FF-7415925E4A6F}">
      <dgm:prSet/>
      <dgm:spPr/>
      <dgm:t>
        <a:bodyPr/>
        <a:lstStyle/>
        <a:p>
          <a:endParaRPr lang="en-US"/>
        </a:p>
      </dgm:t>
    </dgm:pt>
    <dgm:pt modelId="{B4840D7A-8591-4624-A589-7D9818F9E4BB}" type="sibTrans" cxnId="{DECF3BDD-F9A3-4850-A2FF-7415925E4A6F}">
      <dgm:prSet/>
      <dgm:spPr/>
      <dgm:t>
        <a:bodyPr/>
        <a:lstStyle/>
        <a:p>
          <a:endParaRPr lang="en-US"/>
        </a:p>
      </dgm:t>
    </dgm:pt>
    <dgm:pt modelId="{4C7C98A7-C834-455C-B928-8C1761FAEEC7}">
      <dgm:prSet/>
      <dgm:spPr/>
      <dgm:t>
        <a:bodyPr/>
        <a:lstStyle/>
        <a:p>
          <a:r>
            <a:rPr lang="pt-PT" b="1" dirty="0"/>
            <a:t>Pilha de Blocos: </a:t>
          </a:r>
          <a:r>
            <a:rPr lang="pt-PT" dirty="0"/>
            <a:t>Representa os principais objetos do jogo, consistindo em camadas que o jogador precisa empilhar.</a:t>
          </a:r>
          <a:endParaRPr lang="en-US" dirty="0"/>
        </a:p>
      </dgm:t>
    </dgm:pt>
    <dgm:pt modelId="{202434F0-AC4C-4B40-8397-5F6341B6A1D6}" type="parTrans" cxnId="{AC07CF6D-4B0E-4BFE-8C75-5DBD5014F4D2}">
      <dgm:prSet/>
      <dgm:spPr/>
      <dgm:t>
        <a:bodyPr/>
        <a:lstStyle/>
        <a:p>
          <a:endParaRPr lang="en-US"/>
        </a:p>
      </dgm:t>
    </dgm:pt>
    <dgm:pt modelId="{35CA4700-30CA-4286-9967-7B8A9410090B}" type="sibTrans" cxnId="{AC07CF6D-4B0E-4BFE-8C75-5DBD5014F4D2}">
      <dgm:prSet/>
      <dgm:spPr/>
      <dgm:t>
        <a:bodyPr/>
        <a:lstStyle/>
        <a:p>
          <a:endParaRPr lang="en-US"/>
        </a:p>
      </dgm:t>
    </dgm:pt>
    <dgm:pt modelId="{C32A9E41-BB12-4B68-B04A-699E3D4C90CC}">
      <dgm:prSet/>
      <dgm:spPr/>
      <dgm:t>
        <a:bodyPr/>
        <a:lstStyle/>
        <a:p>
          <a:r>
            <a:rPr lang="pt-PT" b="1"/>
            <a:t>Overhangs</a:t>
          </a:r>
          <a:r>
            <a:rPr lang="pt-PT"/>
            <a:t>: Partes das caixas que não se alinham perfeitamente e caem.</a:t>
          </a:r>
          <a:endParaRPr lang="en-US"/>
        </a:p>
      </dgm:t>
    </dgm:pt>
    <dgm:pt modelId="{7951A081-DC9B-433C-96BE-E23A9532F6DA}" type="parTrans" cxnId="{1EFA5492-A8F3-470C-AD41-BED8D3FAE004}">
      <dgm:prSet/>
      <dgm:spPr/>
      <dgm:t>
        <a:bodyPr/>
        <a:lstStyle/>
        <a:p>
          <a:endParaRPr lang="en-US"/>
        </a:p>
      </dgm:t>
    </dgm:pt>
    <dgm:pt modelId="{C20E50B8-98BD-4431-9A4C-DA8C0191ABE4}" type="sibTrans" cxnId="{1EFA5492-A8F3-470C-AD41-BED8D3FAE004}">
      <dgm:prSet/>
      <dgm:spPr/>
      <dgm:t>
        <a:bodyPr/>
        <a:lstStyle/>
        <a:p>
          <a:endParaRPr lang="en-US"/>
        </a:p>
      </dgm:t>
    </dgm:pt>
    <dgm:pt modelId="{ABCD63F5-3AA3-4772-9771-2C1DC20CE6C1}">
      <dgm:prSet/>
      <dgm:spPr/>
      <dgm:t>
        <a:bodyPr/>
        <a:lstStyle/>
        <a:p>
          <a:r>
            <a:rPr lang="pt-PT" b="1"/>
            <a:t>Iluminação</a:t>
          </a:r>
          <a:endParaRPr lang="en-US"/>
        </a:p>
      </dgm:t>
    </dgm:pt>
    <dgm:pt modelId="{AF5F7CB9-8D04-4B6A-A86C-B158474E70CC}" type="parTrans" cxnId="{426E7F92-EE93-4058-B43D-DC7FC4B382A2}">
      <dgm:prSet/>
      <dgm:spPr/>
      <dgm:t>
        <a:bodyPr/>
        <a:lstStyle/>
        <a:p>
          <a:endParaRPr lang="en-US"/>
        </a:p>
      </dgm:t>
    </dgm:pt>
    <dgm:pt modelId="{166F8ABF-517F-4723-95FF-39D5EC365B46}" type="sibTrans" cxnId="{426E7F92-EE93-4058-B43D-DC7FC4B382A2}">
      <dgm:prSet/>
      <dgm:spPr/>
      <dgm:t>
        <a:bodyPr/>
        <a:lstStyle/>
        <a:p>
          <a:endParaRPr lang="en-US"/>
        </a:p>
      </dgm:t>
    </dgm:pt>
    <dgm:pt modelId="{83A535DB-1176-4996-BD50-D3E54C198AE6}">
      <dgm:prSet/>
      <dgm:spPr/>
      <dgm:t>
        <a:bodyPr/>
        <a:lstStyle/>
        <a:p>
          <a:r>
            <a:rPr lang="pt-PT" b="1" dirty="0"/>
            <a:t>Pontuação e Elementos da UI</a:t>
          </a:r>
          <a:endParaRPr lang="en-US" dirty="0"/>
        </a:p>
      </dgm:t>
    </dgm:pt>
    <dgm:pt modelId="{E5DD5AD3-EFDA-4C2C-8985-0B6584D357E0}" type="parTrans" cxnId="{394D8870-7505-4003-A295-9752726E6F7D}">
      <dgm:prSet/>
      <dgm:spPr/>
      <dgm:t>
        <a:bodyPr/>
        <a:lstStyle/>
        <a:p>
          <a:endParaRPr lang="en-US"/>
        </a:p>
      </dgm:t>
    </dgm:pt>
    <dgm:pt modelId="{D4CEFF8C-E2B9-424A-88C3-28F241E12A6C}" type="sibTrans" cxnId="{394D8870-7505-4003-A295-9752726E6F7D}">
      <dgm:prSet/>
      <dgm:spPr/>
      <dgm:t>
        <a:bodyPr/>
        <a:lstStyle/>
        <a:p>
          <a:endParaRPr lang="en-US"/>
        </a:p>
      </dgm:t>
    </dgm:pt>
    <dgm:pt modelId="{6C0C6DA6-09B5-41C7-87C8-39D264E5B53B}">
      <dgm:prSet/>
      <dgm:spPr/>
      <dgm:t>
        <a:bodyPr/>
        <a:lstStyle/>
        <a:p>
          <a:r>
            <a:rPr lang="pt-PT"/>
            <a:t>Pontuação</a:t>
          </a:r>
          <a:endParaRPr lang="en-US"/>
        </a:p>
      </dgm:t>
    </dgm:pt>
    <dgm:pt modelId="{AD5B1507-BDED-44D1-8DDC-10FB4BD92AAC}" type="parTrans" cxnId="{2F76FE8B-EDF8-450F-BBF8-069522EE950B}">
      <dgm:prSet/>
      <dgm:spPr/>
      <dgm:t>
        <a:bodyPr/>
        <a:lstStyle/>
        <a:p>
          <a:endParaRPr lang="en-US"/>
        </a:p>
      </dgm:t>
    </dgm:pt>
    <dgm:pt modelId="{5BA6EF17-74F2-4C3D-B9FE-FF146B7C802B}" type="sibTrans" cxnId="{2F76FE8B-EDF8-450F-BBF8-069522EE950B}">
      <dgm:prSet/>
      <dgm:spPr/>
      <dgm:t>
        <a:bodyPr/>
        <a:lstStyle/>
        <a:p>
          <a:endParaRPr lang="en-US"/>
        </a:p>
      </dgm:t>
    </dgm:pt>
    <dgm:pt modelId="{19EE567C-D6AC-47C7-AD6F-FE4244922062}">
      <dgm:prSet/>
      <dgm:spPr/>
      <dgm:t>
        <a:bodyPr/>
        <a:lstStyle/>
        <a:p>
          <a:r>
            <a:rPr lang="pt-PT"/>
            <a:t>Botões de Textura</a:t>
          </a:r>
          <a:endParaRPr lang="en-US"/>
        </a:p>
      </dgm:t>
    </dgm:pt>
    <dgm:pt modelId="{95FDAEE2-9C0B-4F16-B8A5-4DBD75194EE3}" type="parTrans" cxnId="{7041B603-96FD-4143-97B7-05D6BCC5598E}">
      <dgm:prSet/>
      <dgm:spPr/>
      <dgm:t>
        <a:bodyPr/>
        <a:lstStyle/>
        <a:p>
          <a:endParaRPr lang="en-US"/>
        </a:p>
      </dgm:t>
    </dgm:pt>
    <dgm:pt modelId="{28A4102C-9ABC-426A-A5C9-2F5CB96626F3}" type="sibTrans" cxnId="{7041B603-96FD-4143-97B7-05D6BCC5598E}">
      <dgm:prSet/>
      <dgm:spPr/>
      <dgm:t>
        <a:bodyPr/>
        <a:lstStyle/>
        <a:p>
          <a:endParaRPr lang="en-US"/>
        </a:p>
      </dgm:t>
    </dgm:pt>
    <dgm:pt modelId="{DA659357-6549-4390-901B-364290120729}">
      <dgm:prSet/>
      <dgm:spPr/>
      <dgm:t>
        <a:bodyPr/>
        <a:lstStyle/>
        <a:p>
          <a:r>
            <a:rPr lang="pt-PT" dirty="0"/>
            <a:t>Ecrã de Game </a:t>
          </a:r>
          <a:r>
            <a:rPr lang="pt-PT" dirty="0" err="1"/>
            <a:t>Over</a:t>
          </a:r>
          <a:endParaRPr lang="en-US" dirty="0"/>
        </a:p>
      </dgm:t>
    </dgm:pt>
    <dgm:pt modelId="{E0995555-45A7-4BA2-8F2A-6E87D5195C44}" type="parTrans" cxnId="{2346AB9F-D7D3-4399-BC67-D5B9AB8A124E}">
      <dgm:prSet/>
      <dgm:spPr/>
      <dgm:t>
        <a:bodyPr/>
        <a:lstStyle/>
        <a:p>
          <a:endParaRPr lang="en-US"/>
        </a:p>
      </dgm:t>
    </dgm:pt>
    <dgm:pt modelId="{00A8930A-7575-4992-A797-A1EE4364E029}" type="sibTrans" cxnId="{2346AB9F-D7D3-4399-BC67-D5B9AB8A124E}">
      <dgm:prSet/>
      <dgm:spPr/>
      <dgm:t>
        <a:bodyPr/>
        <a:lstStyle/>
        <a:p>
          <a:endParaRPr lang="en-US"/>
        </a:p>
      </dgm:t>
    </dgm:pt>
    <dgm:pt modelId="{1CEA060D-B0C6-48BD-8038-B724721482E3}" type="pres">
      <dgm:prSet presAssocID="{015B2105-57A8-4123-A2AC-199A60D57221}" presName="linear" presStyleCnt="0">
        <dgm:presLayoutVars>
          <dgm:animLvl val="lvl"/>
          <dgm:resizeHandles val="exact"/>
        </dgm:presLayoutVars>
      </dgm:prSet>
      <dgm:spPr/>
    </dgm:pt>
    <dgm:pt modelId="{E0E03163-3C97-4A48-85CA-04D4877F000F}" type="pres">
      <dgm:prSet presAssocID="{9317A672-E7D2-4D31-95A1-3052A09EAD68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525E384B-7C1C-46EF-B08F-1D1265B115FF}" type="pres">
      <dgm:prSet presAssocID="{E4BCF99D-479B-4178-8D5D-B122D80CBA89}" presName="spacer" presStyleCnt="0"/>
      <dgm:spPr/>
    </dgm:pt>
    <dgm:pt modelId="{565BACEF-3807-42C6-AB9D-63BCCE5A4693}" type="pres">
      <dgm:prSet presAssocID="{9564D514-4204-4D0E-B1DE-04D1AEFDDE31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E8C5860D-1020-4F84-B6AC-E7B0AB825CF6}" type="pres">
      <dgm:prSet presAssocID="{C2BAB605-F3A3-4571-83AA-16C148D9D463}" presName="spacer" presStyleCnt="0"/>
      <dgm:spPr/>
    </dgm:pt>
    <dgm:pt modelId="{11799DF8-2B29-450D-BC65-141EF300D115}" type="pres">
      <dgm:prSet presAssocID="{DD3E3CFD-D9FD-42E7-B6A2-9BC04D573CBC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F955F409-7178-4783-A0BE-9A6E40EB6884}" type="pres">
      <dgm:prSet presAssocID="{A3392BCE-7848-43A9-92BD-528A263149EA}" presName="spacer" presStyleCnt="0"/>
      <dgm:spPr/>
    </dgm:pt>
    <dgm:pt modelId="{76575929-9FD8-4B69-9C0C-D45738A95DB7}" type="pres">
      <dgm:prSet presAssocID="{D1913D1E-08B7-464E-921F-A991C321A4CA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68B7EB7C-1FE3-440F-9FBE-7D23E5E3467F}" type="pres">
      <dgm:prSet presAssocID="{B4840D7A-8591-4624-A589-7D9818F9E4BB}" presName="spacer" presStyleCnt="0"/>
      <dgm:spPr/>
    </dgm:pt>
    <dgm:pt modelId="{C905B1B1-3D97-4032-92FE-69CA70EF1986}" type="pres">
      <dgm:prSet presAssocID="{4C7C98A7-C834-455C-B928-8C1761FAEEC7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0DFFDB13-F3A7-4712-996C-051C75A1AF90}" type="pres">
      <dgm:prSet presAssocID="{35CA4700-30CA-4286-9967-7B8A9410090B}" presName="spacer" presStyleCnt="0"/>
      <dgm:spPr/>
    </dgm:pt>
    <dgm:pt modelId="{13304C4E-7F55-4FAB-A6EE-5AC0ACC01F6E}" type="pres">
      <dgm:prSet presAssocID="{C32A9E41-BB12-4B68-B04A-699E3D4C90CC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C43F712A-61AE-4433-9380-7E1963CC8D2B}" type="pres">
      <dgm:prSet presAssocID="{C20E50B8-98BD-4431-9A4C-DA8C0191ABE4}" presName="spacer" presStyleCnt="0"/>
      <dgm:spPr/>
    </dgm:pt>
    <dgm:pt modelId="{DFDAC064-2E3C-4C18-A535-3102CC14D4A9}" type="pres">
      <dgm:prSet presAssocID="{ABCD63F5-3AA3-4772-9771-2C1DC20CE6C1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0351902A-57C3-4EEE-93FD-AF59D84E3DFD}" type="pres">
      <dgm:prSet presAssocID="{166F8ABF-517F-4723-95FF-39D5EC365B46}" presName="spacer" presStyleCnt="0"/>
      <dgm:spPr/>
    </dgm:pt>
    <dgm:pt modelId="{14425876-26E0-4566-9CF2-4B2FF3D18593}" type="pres">
      <dgm:prSet presAssocID="{83A535DB-1176-4996-BD50-D3E54C198AE6}" presName="parentText" presStyleLbl="node1" presStyleIdx="7" presStyleCnt="8">
        <dgm:presLayoutVars>
          <dgm:chMax val="0"/>
          <dgm:bulletEnabled val="1"/>
        </dgm:presLayoutVars>
      </dgm:prSet>
      <dgm:spPr/>
    </dgm:pt>
    <dgm:pt modelId="{737D5346-D8F8-477E-A6F5-67D056049E61}" type="pres">
      <dgm:prSet presAssocID="{83A535DB-1176-4996-BD50-D3E54C198AE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041B603-96FD-4143-97B7-05D6BCC5598E}" srcId="{83A535DB-1176-4996-BD50-D3E54C198AE6}" destId="{19EE567C-D6AC-47C7-AD6F-FE4244922062}" srcOrd="1" destOrd="0" parTransId="{95FDAEE2-9C0B-4F16-B8A5-4DBD75194EE3}" sibTransId="{28A4102C-9ABC-426A-A5C9-2F5CB96626F3}"/>
    <dgm:cxn modelId="{D4BC2905-9E1F-493D-878F-B5684F2C0EB3}" type="presOf" srcId="{83A535DB-1176-4996-BD50-D3E54C198AE6}" destId="{14425876-26E0-4566-9CF2-4B2FF3D18593}" srcOrd="0" destOrd="0" presId="urn:microsoft.com/office/officeart/2005/8/layout/vList2"/>
    <dgm:cxn modelId="{F7566063-5C53-46F7-969E-CC09C3477E7C}" type="presOf" srcId="{DA659357-6549-4390-901B-364290120729}" destId="{737D5346-D8F8-477E-A6F5-67D056049E61}" srcOrd="0" destOrd="2" presId="urn:microsoft.com/office/officeart/2005/8/layout/vList2"/>
    <dgm:cxn modelId="{AC07CF6D-4B0E-4BFE-8C75-5DBD5014F4D2}" srcId="{015B2105-57A8-4123-A2AC-199A60D57221}" destId="{4C7C98A7-C834-455C-B928-8C1761FAEEC7}" srcOrd="4" destOrd="0" parTransId="{202434F0-AC4C-4B40-8397-5F6341B6A1D6}" sibTransId="{35CA4700-30CA-4286-9967-7B8A9410090B}"/>
    <dgm:cxn modelId="{1A6EE84E-855B-466D-8CD0-CDFF7EFD89F6}" type="presOf" srcId="{D1913D1E-08B7-464E-921F-A991C321A4CA}" destId="{76575929-9FD8-4B69-9C0C-D45738A95DB7}" srcOrd="0" destOrd="0" presId="urn:microsoft.com/office/officeart/2005/8/layout/vList2"/>
    <dgm:cxn modelId="{394D8870-7505-4003-A295-9752726E6F7D}" srcId="{015B2105-57A8-4123-A2AC-199A60D57221}" destId="{83A535DB-1176-4996-BD50-D3E54C198AE6}" srcOrd="7" destOrd="0" parTransId="{E5DD5AD3-EFDA-4C2C-8985-0B6584D357E0}" sibTransId="{D4CEFF8C-E2B9-424A-88C3-28F241E12A6C}"/>
    <dgm:cxn modelId="{C672C079-3B91-4B8E-8860-BDFD0A6D59D1}" type="presOf" srcId="{C32A9E41-BB12-4B68-B04A-699E3D4C90CC}" destId="{13304C4E-7F55-4FAB-A6EE-5AC0ACC01F6E}" srcOrd="0" destOrd="0" presId="urn:microsoft.com/office/officeart/2005/8/layout/vList2"/>
    <dgm:cxn modelId="{820AF35A-0143-4F24-947C-2AC229DDD0A4}" type="presOf" srcId="{6C0C6DA6-09B5-41C7-87C8-39D264E5B53B}" destId="{737D5346-D8F8-477E-A6F5-67D056049E61}" srcOrd="0" destOrd="0" presId="urn:microsoft.com/office/officeart/2005/8/layout/vList2"/>
    <dgm:cxn modelId="{A6150E84-FC31-443F-B179-D3DFA9D94C79}" type="presOf" srcId="{015B2105-57A8-4123-A2AC-199A60D57221}" destId="{1CEA060D-B0C6-48BD-8038-B724721482E3}" srcOrd="0" destOrd="0" presId="urn:microsoft.com/office/officeart/2005/8/layout/vList2"/>
    <dgm:cxn modelId="{1B5A148A-1EE5-41D7-8C03-E44A9E601A89}" srcId="{015B2105-57A8-4123-A2AC-199A60D57221}" destId="{9564D514-4204-4D0E-B1DE-04D1AEFDDE31}" srcOrd="1" destOrd="0" parTransId="{DB8B02A3-A8D2-4416-96E2-4748D305A789}" sibTransId="{C2BAB605-F3A3-4571-83AA-16C148D9D463}"/>
    <dgm:cxn modelId="{2F76FE8B-EDF8-450F-BBF8-069522EE950B}" srcId="{83A535DB-1176-4996-BD50-D3E54C198AE6}" destId="{6C0C6DA6-09B5-41C7-87C8-39D264E5B53B}" srcOrd="0" destOrd="0" parTransId="{AD5B1507-BDED-44D1-8DDC-10FB4BD92AAC}" sibTransId="{5BA6EF17-74F2-4C3D-B9FE-FF146B7C802B}"/>
    <dgm:cxn modelId="{1EFA5492-A8F3-470C-AD41-BED8D3FAE004}" srcId="{015B2105-57A8-4123-A2AC-199A60D57221}" destId="{C32A9E41-BB12-4B68-B04A-699E3D4C90CC}" srcOrd="5" destOrd="0" parTransId="{7951A081-DC9B-433C-96BE-E23A9532F6DA}" sibTransId="{C20E50B8-98BD-4431-9A4C-DA8C0191ABE4}"/>
    <dgm:cxn modelId="{426E7F92-EE93-4058-B43D-DC7FC4B382A2}" srcId="{015B2105-57A8-4123-A2AC-199A60D57221}" destId="{ABCD63F5-3AA3-4772-9771-2C1DC20CE6C1}" srcOrd="6" destOrd="0" parTransId="{AF5F7CB9-8D04-4B6A-A86C-B158474E70CC}" sibTransId="{166F8ABF-517F-4723-95FF-39D5EC365B46}"/>
    <dgm:cxn modelId="{2346AB9F-D7D3-4399-BC67-D5B9AB8A124E}" srcId="{83A535DB-1176-4996-BD50-D3E54C198AE6}" destId="{DA659357-6549-4390-901B-364290120729}" srcOrd="2" destOrd="0" parTransId="{E0995555-45A7-4BA2-8F2A-6E87D5195C44}" sibTransId="{00A8930A-7575-4992-A797-A1EE4364E029}"/>
    <dgm:cxn modelId="{B198EBBC-180B-4330-BCF7-76C808FDE1FA}" type="presOf" srcId="{DD3E3CFD-D9FD-42E7-B6A2-9BC04D573CBC}" destId="{11799DF8-2B29-450D-BC65-141EF300D115}" srcOrd="0" destOrd="0" presId="urn:microsoft.com/office/officeart/2005/8/layout/vList2"/>
    <dgm:cxn modelId="{5815C9BD-DE90-4EBA-88FD-B4FEAD07C0BD}" srcId="{015B2105-57A8-4123-A2AC-199A60D57221}" destId="{DD3E3CFD-D9FD-42E7-B6A2-9BC04D573CBC}" srcOrd="2" destOrd="0" parTransId="{C464335A-ACA2-4C39-91E4-22D23BC018D2}" sibTransId="{A3392BCE-7848-43A9-92BD-528A263149EA}"/>
    <dgm:cxn modelId="{3D20ACBE-E51A-4FFB-8B01-65988F8C5EC6}" type="presOf" srcId="{ABCD63F5-3AA3-4772-9771-2C1DC20CE6C1}" destId="{DFDAC064-2E3C-4C18-A535-3102CC14D4A9}" srcOrd="0" destOrd="0" presId="urn:microsoft.com/office/officeart/2005/8/layout/vList2"/>
    <dgm:cxn modelId="{099BE3C1-D5A4-4E8C-8445-FD015035C0F9}" type="presOf" srcId="{9317A672-E7D2-4D31-95A1-3052A09EAD68}" destId="{E0E03163-3C97-4A48-85CA-04D4877F000F}" srcOrd="0" destOrd="0" presId="urn:microsoft.com/office/officeart/2005/8/layout/vList2"/>
    <dgm:cxn modelId="{F14298C8-F2F3-4EE4-B2DF-E2D5BA9EA1FD}" srcId="{015B2105-57A8-4123-A2AC-199A60D57221}" destId="{9317A672-E7D2-4D31-95A1-3052A09EAD68}" srcOrd="0" destOrd="0" parTransId="{FA19D1F1-DCDE-499E-A99B-4BCBC49366F4}" sibTransId="{E4BCF99D-479B-4178-8D5D-B122D80CBA89}"/>
    <dgm:cxn modelId="{458E77CD-4A64-4F0E-9235-E0CAC8F9513E}" type="presOf" srcId="{4C7C98A7-C834-455C-B928-8C1761FAEEC7}" destId="{C905B1B1-3D97-4032-92FE-69CA70EF1986}" srcOrd="0" destOrd="0" presId="urn:microsoft.com/office/officeart/2005/8/layout/vList2"/>
    <dgm:cxn modelId="{9E6E9BD6-6E92-4CE9-A990-47EB83F72AD3}" type="presOf" srcId="{9564D514-4204-4D0E-B1DE-04D1AEFDDE31}" destId="{565BACEF-3807-42C6-AB9D-63BCCE5A4693}" srcOrd="0" destOrd="0" presId="urn:microsoft.com/office/officeart/2005/8/layout/vList2"/>
    <dgm:cxn modelId="{5527DCD8-9DE7-4BC7-A0CC-D2EC93CD5A20}" type="presOf" srcId="{19EE567C-D6AC-47C7-AD6F-FE4244922062}" destId="{737D5346-D8F8-477E-A6F5-67D056049E61}" srcOrd="0" destOrd="1" presId="urn:microsoft.com/office/officeart/2005/8/layout/vList2"/>
    <dgm:cxn modelId="{DECF3BDD-F9A3-4850-A2FF-7415925E4A6F}" srcId="{015B2105-57A8-4123-A2AC-199A60D57221}" destId="{D1913D1E-08B7-464E-921F-A991C321A4CA}" srcOrd="3" destOrd="0" parTransId="{3C0D9CB6-0424-4C85-87ED-A20C37D65FDC}" sibTransId="{B4840D7A-8591-4624-A589-7D9818F9E4BB}"/>
    <dgm:cxn modelId="{2250B226-2343-48B8-8F77-B7887D467562}" type="presParOf" srcId="{1CEA060D-B0C6-48BD-8038-B724721482E3}" destId="{E0E03163-3C97-4A48-85CA-04D4877F000F}" srcOrd="0" destOrd="0" presId="urn:microsoft.com/office/officeart/2005/8/layout/vList2"/>
    <dgm:cxn modelId="{44F3BECD-C6E3-4A43-A690-9CB790927E49}" type="presParOf" srcId="{1CEA060D-B0C6-48BD-8038-B724721482E3}" destId="{525E384B-7C1C-46EF-B08F-1D1265B115FF}" srcOrd="1" destOrd="0" presId="urn:microsoft.com/office/officeart/2005/8/layout/vList2"/>
    <dgm:cxn modelId="{AB39B6F0-238D-4EE2-B92D-2EC19127A60C}" type="presParOf" srcId="{1CEA060D-B0C6-48BD-8038-B724721482E3}" destId="{565BACEF-3807-42C6-AB9D-63BCCE5A4693}" srcOrd="2" destOrd="0" presId="urn:microsoft.com/office/officeart/2005/8/layout/vList2"/>
    <dgm:cxn modelId="{7F7AB327-1ACD-4CDB-9AEA-952D7460AAC0}" type="presParOf" srcId="{1CEA060D-B0C6-48BD-8038-B724721482E3}" destId="{E8C5860D-1020-4F84-B6AC-E7B0AB825CF6}" srcOrd="3" destOrd="0" presId="urn:microsoft.com/office/officeart/2005/8/layout/vList2"/>
    <dgm:cxn modelId="{CB649323-7E92-4659-9D64-90B3CDCDA47D}" type="presParOf" srcId="{1CEA060D-B0C6-48BD-8038-B724721482E3}" destId="{11799DF8-2B29-450D-BC65-141EF300D115}" srcOrd="4" destOrd="0" presId="urn:microsoft.com/office/officeart/2005/8/layout/vList2"/>
    <dgm:cxn modelId="{DD380D8B-1FD2-41CA-88DC-0764556DC98E}" type="presParOf" srcId="{1CEA060D-B0C6-48BD-8038-B724721482E3}" destId="{F955F409-7178-4783-A0BE-9A6E40EB6884}" srcOrd="5" destOrd="0" presId="urn:microsoft.com/office/officeart/2005/8/layout/vList2"/>
    <dgm:cxn modelId="{B3F61AE6-9BD8-411A-8E29-635B9EF3FDE9}" type="presParOf" srcId="{1CEA060D-B0C6-48BD-8038-B724721482E3}" destId="{76575929-9FD8-4B69-9C0C-D45738A95DB7}" srcOrd="6" destOrd="0" presId="urn:microsoft.com/office/officeart/2005/8/layout/vList2"/>
    <dgm:cxn modelId="{D04C8DCA-B986-4C1C-9005-FC5F557B6DD7}" type="presParOf" srcId="{1CEA060D-B0C6-48BD-8038-B724721482E3}" destId="{68B7EB7C-1FE3-440F-9FBE-7D23E5E3467F}" srcOrd="7" destOrd="0" presId="urn:microsoft.com/office/officeart/2005/8/layout/vList2"/>
    <dgm:cxn modelId="{0F36D8CF-AF08-47C6-87EF-AB13391F12DA}" type="presParOf" srcId="{1CEA060D-B0C6-48BD-8038-B724721482E3}" destId="{C905B1B1-3D97-4032-92FE-69CA70EF1986}" srcOrd="8" destOrd="0" presId="urn:microsoft.com/office/officeart/2005/8/layout/vList2"/>
    <dgm:cxn modelId="{716A68DC-2493-4166-A0AF-D5E1DA889945}" type="presParOf" srcId="{1CEA060D-B0C6-48BD-8038-B724721482E3}" destId="{0DFFDB13-F3A7-4712-996C-051C75A1AF90}" srcOrd="9" destOrd="0" presId="urn:microsoft.com/office/officeart/2005/8/layout/vList2"/>
    <dgm:cxn modelId="{6CC3576C-3C7E-4C15-93D7-114C9816AC28}" type="presParOf" srcId="{1CEA060D-B0C6-48BD-8038-B724721482E3}" destId="{13304C4E-7F55-4FAB-A6EE-5AC0ACC01F6E}" srcOrd="10" destOrd="0" presId="urn:microsoft.com/office/officeart/2005/8/layout/vList2"/>
    <dgm:cxn modelId="{DC68AEB9-D50D-4787-945C-F72D732D6159}" type="presParOf" srcId="{1CEA060D-B0C6-48BD-8038-B724721482E3}" destId="{C43F712A-61AE-4433-9380-7E1963CC8D2B}" srcOrd="11" destOrd="0" presId="urn:microsoft.com/office/officeart/2005/8/layout/vList2"/>
    <dgm:cxn modelId="{F95E4A83-185B-4137-B9A5-B1F51B8577CE}" type="presParOf" srcId="{1CEA060D-B0C6-48BD-8038-B724721482E3}" destId="{DFDAC064-2E3C-4C18-A535-3102CC14D4A9}" srcOrd="12" destOrd="0" presId="urn:microsoft.com/office/officeart/2005/8/layout/vList2"/>
    <dgm:cxn modelId="{83A010E2-CDA1-4EAD-90CE-5906302BC73E}" type="presParOf" srcId="{1CEA060D-B0C6-48BD-8038-B724721482E3}" destId="{0351902A-57C3-4EEE-93FD-AF59D84E3DFD}" srcOrd="13" destOrd="0" presId="urn:microsoft.com/office/officeart/2005/8/layout/vList2"/>
    <dgm:cxn modelId="{FA45090A-7F74-4F7A-A950-E2BD4057F67B}" type="presParOf" srcId="{1CEA060D-B0C6-48BD-8038-B724721482E3}" destId="{14425876-26E0-4566-9CF2-4B2FF3D18593}" srcOrd="14" destOrd="0" presId="urn:microsoft.com/office/officeart/2005/8/layout/vList2"/>
    <dgm:cxn modelId="{9117607C-1E66-4053-BD27-EA4299B42E60}" type="presParOf" srcId="{1CEA060D-B0C6-48BD-8038-B724721482E3}" destId="{737D5346-D8F8-477E-A6F5-67D056049E61}" srcOrd="1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E03163-3C97-4A48-85CA-04D4877F000F}">
      <dsp:nvSpPr>
        <dsp:cNvPr id="0" name=""/>
        <dsp:cNvSpPr/>
      </dsp:nvSpPr>
      <dsp:spPr>
        <a:xfrm>
          <a:off x="0" y="1224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 dirty="0"/>
            <a:t>Câmara (</a:t>
          </a:r>
          <a:r>
            <a:rPr lang="pt-PT" sz="1500" b="1" kern="1200" dirty="0" err="1"/>
            <a:t>Camera</a:t>
          </a:r>
          <a:r>
            <a:rPr lang="pt-PT" sz="1500" b="1" kern="1200" dirty="0"/>
            <a:t>):</a:t>
          </a:r>
          <a:r>
            <a:rPr lang="pt-PT" sz="1500" kern="1200" dirty="0"/>
            <a:t> Uma câmara ortográfica é usada, olhando para a cena.</a:t>
          </a:r>
          <a:endParaRPr lang="en-US" sz="1500" kern="1200" dirty="0"/>
        </a:p>
      </dsp:txBody>
      <dsp:txXfrm>
        <a:off x="29128" y="151616"/>
        <a:ext cx="5158917" cy="538444"/>
      </dsp:txXfrm>
    </dsp:sp>
    <dsp:sp modelId="{565BACEF-3807-42C6-AB9D-63BCCE5A4693}">
      <dsp:nvSpPr>
        <dsp:cNvPr id="0" name=""/>
        <dsp:cNvSpPr/>
      </dsp:nvSpPr>
      <dsp:spPr>
        <a:xfrm>
          <a:off x="0" y="7623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 dirty="0"/>
            <a:t>Renderizador (</a:t>
          </a:r>
          <a:r>
            <a:rPr lang="pt-PT" sz="1500" b="1" kern="1200" dirty="0" err="1"/>
            <a:t>Renderer</a:t>
          </a:r>
          <a:r>
            <a:rPr lang="pt-PT" sz="1500" b="1" kern="1200" dirty="0"/>
            <a:t>):</a:t>
          </a:r>
          <a:r>
            <a:rPr lang="pt-PT" sz="1500" kern="1200" dirty="0"/>
            <a:t> Um renderizador </a:t>
          </a:r>
          <a:r>
            <a:rPr lang="pt-PT" sz="1500" kern="1200" dirty="0" err="1"/>
            <a:t>WebGL</a:t>
          </a:r>
          <a:r>
            <a:rPr lang="pt-PT" sz="1500" kern="1200" dirty="0"/>
            <a:t> para exibir a cena.</a:t>
          </a:r>
          <a:endParaRPr lang="en-US" sz="1500" kern="1200" dirty="0"/>
        </a:p>
      </dsp:txBody>
      <dsp:txXfrm>
        <a:off x="29128" y="791516"/>
        <a:ext cx="5158917" cy="538444"/>
      </dsp:txXfrm>
    </dsp:sp>
    <dsp:sp modelId="{11799DF8-2B29-450D-BC65-141EF300D115}">
      <dsp:nvSpPr>
        <dsp:cNvPr id="0" name=""/>
        <dsp:cNvSpPr/>
      </dsp:nvSpPr>
      <dsp:spPr>
        <a:xfrm>
          <a:off x="0" y="14022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/>
            <a:t>Plano de Fundo: </a:t>
          </a:r>
          <a:r>
            <a:rPr lang="pt-PT" sz="1500" kern="1200"/>
            <a:t>Um grande plano usado como fundo, com uma textura que pode mudar com o progresso do jogo.</a:t>
          </a:r>
          <a:endParaRPr lang="en-US" sz="1500" kern="1200"/>
        </a:p>
      </dsp:txBody>
      <dsp:txXfrm>
        <a:off x="29128" y="1431416"/>
        <a:ext cx="5158917" cy="538444"/>
      </dsp:txXfrm>
    </dsp:sp>
    <dsp:sp modelId="{76575929-9FD8-4B69-9C0C-D45738A95DB7}">
      <dsp:nvSpPr>
        <dsp:cNvPr id="0" name=""/>
        <dsp:cNvSpPr/>
      </dsp:nvSpPr>
      <dsp:spPr>
        <a:xfrm>
          <a:off x="0" y="20421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/>
            <a:t>Campo (Field): </a:t>
          </a:r>
          <a:r>
            <a:rPr lang="pt-PT" sz="1500" kern="1200"/>
            <a:t>Um plano que representa o chão, com uma textura de relva aplicada.</a:t>
          </a:r>
          <a:endParaRPr lang="en-US" sz="1500" kern="1200"/>
        </a:p>
      </dsp:txBody>
      <dsp:txXfrm>
        <a:off x="29128" y="2071316"/>
        <a:ext cx="5158917" cy="538444"/>
      </dsp:txXfrm>
    </dsp:sp>
    <dsp:sp modelId="{C905B1B1-3D97-4032-92FE-69CA70EF1986}">
      <dsp:nvSpPr>
        <dsp:cNvPr id="0" name=""/>
        <dsp:cNvSpPr/>
      </dsp:nvSpPr>
      <dsp:spPr>
        <a:xfrm>
          <a:off x="0" y="26820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 dirty="0"/>
            <a:t>Pilha de Blocos: </a:t>
          </a:r>
          <a:r>
            <a:rPr lang="pt-PT" sz="1500" kern="1200" dirty="0"/>
            <a:t>Representa os principais objetos do jogo, consistindo em camadas que o jogador precisa empilhar.</a:t>
          </a:r>
          <a:endParaRPr lang="en-US" sz="1500" kern="1200" dirty="0"/>
        </a:p>
      </dsp:txBody>
      <dsp:txXfrm>
        <a:off x="29128" y="2711216"/>
        <a:ext cx="5158917" cy="538444"/>
      </dsp:txXfrm>
    </dsp:sp>
    <dsp:sp modelId="{13304C4E-7F55-4FAB-A6EE-5AC0ACC01F6E}">
      <dsp:nvSpPr>
        <dsp:cNvPr id="0" name=""/>
        <dsp:cNvSpPr/>
      </dsp:nvSpPr>
      <dsp:spPr>
        <a:xfrm>
          <a:off x="0" y="3321988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/>
            <a:t>Overhangs</a:t>
          </a:r>
          <a:r>
            <a:rPr lang="pt-PT" sz="1500" kern="1200"/>
            <a:t>: Partes das caixas que não se alinham perfeitamente e caem.</a:t>
          </a:r>
          <a:endParaRPr lang="en-US" sz="1500" kern="1200"/>
        </a:p>
      </dsp:txBody>
      <dsp:txXfrm>
        <a:off x="29128" y="3351116"/>
        <a:ext cx="5158917" cy="538444"/>
      </dsp:txXfrm>
    </dsp:sp>
    <dsp:sp modelId="{DFDAC064-2E3C-4C18-A535-3102CC14D4A9}">
      <dsp:nvSpPr>
        <dsp:cNvPr id="0" name=""/>
        <dsp:cNvSpPr/>
      </dsp:nvSpPr>
      <dsp:spPr>
        <a:xfrm>
          <a:off x="0" y="3961889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/>
            <a:t>Iluminação</a:t>
          </a:r>
          <a:endParaRPr lang="en-US" sz="1500" kern="1200"/>
        </a:p>
      </dsp:txBody>
      <dsp:txXfrm>
        <a:off x="29128" y="3991017"/>
        <a:ext cx="5158917" cy="538444"/>
      </dsp:txXfrm>
    </dsp:sp>
    <dsp:sp modelId="{14425876-26E0-4566-9CF2-4B2FF3D18593}">
      <dsp:nvSpPr>
        <dsp:cNvPr id="0" name=""/>
        <dsp:cNvSpPr/>
      </dsp:nvSpPr>
      <dsp:spPr>
        <a:xfrm>
          <a:off x="0" y="4601789"/>
          <a:ext cx="5217173" cy="596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b="1" kern="1200" dirty="0"/>
            <a:t>Pontuação e Elementos da UI</a:t>
          </a:r>
          <a:endParaRPr lang="en-US" sz="1500" kern="1200" dirty="0"/>
        </a:p>
      </dsp:txBody>
      <dsp:txXfrm>
        <a:off x="29128" y="4630917"/>
        <a:ext cx="5158917" cy="538444"/>
      </dsp:txXfrm>
    </dsp:sp>
    <dsp:sp modelId="{737D5346-D8F8-477E-A6F5-67D056049E61}">
      <dsp:nvSpPr>
        <dsp:cNvPr id="0" name=""/>
        <dsp:cNvSpPr/>
      </dsp:nvSpPr>
      <dsp:spPr>
        <a:xfrm>
          <a:off x="0" y="5198489"/>
          <a:ext cx="5217173" cy="62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645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PT" sz="1200" kern="1200"/>
            <a:t>Pontuação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PT" sz="1200" kern="1200"/>
            <a:t>Botões de Textura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PT" sz="1200" kern="1200" dirty="0"/>
            <a:t>Ecrã de Game </a:t>
          </a:r>
          <a:r>
            <a:rPr lang="pt-PT" sz="1200" kern="1200" dirty="0" err="1"/>
            <a:t>Over</a:t>
          </a:r>
          <a:endParaRPr lang="en-US" sz="1200" kern="1200" dirty="0"/>
        </a:p>
      </dsp:txBody>
      <dsp:txXfrm>
        <a:off x="0" y="5198489"/>
        <a:ext cx="5217173" cy="621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jpeg>
</file>

<file path=ppt/media/image17.PNG>
</file>

<file path=ppt/media/image18.jpg>
</file>

<file path=ppt/media/image19.gif>
</file>

<file path=ppt/media/image2.jpeg>
</file>

<file path=ppt/media/image20.png>
</file>

<file path=ppt/media/image21.sv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FD77-722C-49E2-AEB2-4580223DE7D4}" type="datetimeFigureOut">
              <a:rPr lang="pt-PT" smtClean="0"/>
              <a:t>03/06/2024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AF832-54E1-4B1C-8983-BE7858CA31D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2425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9166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9193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0680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66BB89-7BE9-A545-754F-C98A1302D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59015D-C902-57BE-2636-5FE0BEDCC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5101EEF-6BCC-854B-CF2B-115A5CED3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A4982F9-A41C-49C4-F29E-222FF684C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C15CFFE-0FA7-0C90-18C6-F5D7771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98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E8D9B-CD65-671B-7F48-C5C76CC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68CD0067-CD65-7B90-A58C-073781C09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2577353-5EBE-1684-3CDB-FF797E83A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0A5BE1B-E409-434D-71A6-C07E397D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B74703B-5D37-8365-3761-E3FF8199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496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C76D24-E6A4-EA68-4CF4-1A252A1E95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87717F8-2DDB-C7A5-8301-10CDDF3ED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6119FBF-5E62-026B-EC90-AE1ACBD5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327D7B7-BEEE-AD8C-C0BA-5550B345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859B762-ECCF-5ECC-3424-AF57C4D5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0061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5908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4939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0670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1922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5636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22395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8849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080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66B7F-BD1B-001E-4C07-353EF8E12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8B74D76-D695-2F68-603A-D73E53708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2052CD5-0103-8CBB-C92A-F2666FF3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EDC248-E240-A0D1-3BBA-5EAB5E314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737C3B-0753-60F0-5345-D6A90F02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74219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0924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30717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26801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5860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06092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62340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933092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61482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787451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39081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CC356-C0DE-21ED-5761-0E3F00EEB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63F18D4-8F36-FDE8-7C61-B19829982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8DD28AD-0BDA-E40F-22F2-D64CD987E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06DEE72-A089-176C-CA13-5DBCA1F9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86269D-FAC9-E652-D449-5BB6B97B9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12576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50919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01049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63361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4306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05D99E-2E37-AFBC-AE47-78D009E9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92BEC8B-8B89-6819-4CA2-CEB3D7BDB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4CB0077-EFB2-B921-AE64-B579EA55A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E73F7E-A785-B10D-3227-48AE4C2C4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20B036F-EAD2-827E-BBB1-F40C3D98A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56E54B2-0D17-3E6C-7822-F564A485A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266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7D409-9061-3FB2-AC95-E5A3D96DB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6215D1A-41B9-A5A9-BC2B-15F7B560D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3FD7943-6EE0-2126-6057-FBBC1F7C9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AEA3D3B-3C2C-B803-D4E7-66FA86182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A79F0E7-CEA8-B4E1-23AF-A35AA4244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F70EC4E-708B-5D43-BED8-43A33E6B8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B93DD28F-81BA-3065-4CF0-D89F72FCF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3AD363F4-5E26-287D-2886-A7871BB5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5114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B1DCA-3E8A-3FE0-D4E9-9BD637471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D78786F-D7BA-82B7-DFA2-E7374B8DB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5B472FB-28D6-2F09-8276-E3719E8D3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EE03092-D92C-4A01-3709-783E876BE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1418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86783F8-DF8B-9CE3-5002-5E8FDA914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4ADF7E30-FE76-A994-3CAF-BB9044C81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699FFB2-856A-8C14-C00D-77EDE2A8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1936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7DE2B-A4E3-B1A1-DCB7-A6E452758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FCFC164-FA04-5085-90DC-B21188FF5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8133FE9-EAEC-5787-EB79-CBD292F18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FB7FDBA-FEB1-88AB-8244-355E45A5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7B2CB21-5744-8978-6A70-C2827967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65906B4-EBE4-102F-F29F-9FE1C486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2348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FA1D7-6F7C-F271-7859-C553CA1C0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F2603FC5-6812-CB40-2F05-59F873D5E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9881A9B-D32D-5889-59F5-A67C3AB4B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3B8055E-B0D1-4C3E-D665-F4955CA3F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5C2E7BD-BDA9-FBCE-FB01-B5E072FF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E1E3A53-9300-A914-F8CD-52CE088D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8667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A579E94-E53B-656D-C6B8-95B7654A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044D7E20-5D5F-26D1-AA18-2C6A7ECFC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F03A28F-FAD5-E073-F0B8-0EE51F7DD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00D82BC-A760-9AFA-6571-268AA1DF0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DA53247-F183-2FA8-FFA6-2EB2EF798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3007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1223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3718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9.gif"/><Relationship Id="rId5" Type="http://schemas.openxmlformats.org/officeDocument/2006/relationships/image" Target="../media/image18.jpg"/><Relationship Id="rId4" Type="http://schemas.openxmlformats.org/officeDocument/2006/relationships/image" Target="../media/image1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" TargetMode="External"/><Relationship Id="rId2" Type="http://schemas.openxmlformats.org/officeDocument/2006/relationships/hyperlink" Target="https://youtu.be/hBiGFpBle7E?si=X9WtYEKRLR5ot7o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reejs.or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chapelsdev.github.io/Projeto-IC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8944CE-65E2-282D-054B-101CEE226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74819"/>
            <a:ext cx="4375151" cy="285836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7200" dirty="0">
                <a:solidFill>
                  <a:schemeClr val="bg1"/>
                </a:solidFill>
              </a:rPr>
              <a:t>Stack Game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58EDDC-59F9-82DB-AC8D-FADD282C0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414180"/>
            <a:ext cx="4377793" cy="159450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Guilherme Andrade - 107696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 dirty="0" err="1">
                <a:solidFill>
                  <a:schemeClr val="bg1"/>
                </a:solidFill>
              </a:rPr>
              <a:t>Introdução</a:t>
            </a:r>
            <a:r>
              <a:rPr lang="en-US" sz="1500" dirty="0">
                <a:solidFill>
                  <a:schemeClr val="bg1"/>
                </a:solidFill>
              </a:rPr>
              <a:t> à </a:t>
            </a:r>
            <a:r>
              <a:rPr lang="en-US" sz="1500" dirty="0" err="1">
                <a:solidFill>
                  <a:schemeClr val="bg1"/>
                </a:solidFill>
              </a:rPr>
              <a:t>Computação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Gráfica</a:t>
            </a:r>
            <a:r>
              <a:rPr lang="en-US" sz="1500" dirty="0">
                <a:solidFill>
                  <a:schemeClr val="bg1"/>
                </a:solidFill>
              </a:rPr>
              <a:t>– 2023/2024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1921409-2F16-8E6A-0FA4-9DA6A5D95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4762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000" dirty="0">
                <a:solidFill>
                  <a:schemeClr val="bg1">
                    <a:alpha val="60000"/>
                  </a:schemeClr>
                </a:solidFill>
                <a:latin typeface="Calibri" panose="020F0502020204030204"/>
              </a:rPr>
              <a:t>ICG - 2023/2024 – </a:t>
            </a:r>
            <a:r>
              <a:rPr lang="en-US" sz="1000" dirty="0" err="1">
                <a:solidFill>
                  <a:schemeClr val="bg1">
                    <a:alpha val="60000"/>
                  </a:schemeClr>
                </a:solidFill>
                <a:latin typeface="Calibri" panose="020F0502020204030204"/>
              </a:rPr>
              <a:t>Projeto</a:t>
            </a:r>
            <a:r>
              <a:rPr lang="en-US" sz="1000" dirty="0">
                <a:solidFill>
                  <a:schemeClr val="bg1">
                    <a:alpha val="60000"/>
                  </a:schemeClr>
                </a:solidFill>
                <a:latin typeface="Calibri" panose="020F0502020204030204"/>
              </a:rPr>
              <a:t> Final</a:t>
            </a:r>
          </a:p>
        </p:txBody>
      </p:sp>
      <p:pic>
        <p:nvPicPr>
          <p:cNvPr id="7" name="Imagem 6" descr="Uma imagem com captura de ecrã, bloco de madeira&#10;&#10;Descrição gerada automaticamente">
            <a:extLst>
              <a:ext uri="{FF2B5EF4-FFF2-40B4-BE49-F238E27FC236}">
                <a16:creationId xmlns:a16="http://schemas.microsoft.com/office/drawing/2014/main" id="{93BB085C-A8C4-2CCF-F369-D2B8FD91E9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0" r="32647" b="-1"/>
          <a:stretch/>
        </p:blipFill>
        <p:spPr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34E9C846-0417-B26F-1E2B-784ECEEFF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466933"/>
            <a:ext cx="2635250" cy="7078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fld id="{A275E76C-0B34-4617-92BE-2419D92E4442}" type="slidenum">
              <a:rPr lang="en-US" sz="4400">
                <a:solidFill>
                  <a:srgbClr val="FFFFFF"/>
                </a:solidFill>
                <a:latin typeface="Calibri" panose="020F0502020204030204"/>
              </a:rPr>
              <a:pPr>
                <a:lnSpc>
                  <a:spcPct val="90000"/>
                </a:lnSpc>
                <a:spcAft>
                  <a:spcPts val="600"/>
                </a:spcAft>
                <a:defRPr/>
              </a:pPr>
              <a:t>1</a:t>
            </a:fld>
            <a:endParaRPr lang="en-US" sz="44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02033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79" y="516782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Animações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10</a:t>
            </a:fld>
            <a:endParaRPr lang="pt-PT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Marcador de Posição de Conteúdo 2">
            <a:extLst>
              <a:ext uri="{FF2B5EF4-FFF2-40B4-BE49-F238E27FC236}">
                <a16:creationId xmlns:a16="http://schemas.microsoft.com/office/drawing/2014/main" id="{5D5BFCED-08B6-1B46-E313-635DB7AFA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064" y="2282453"/>
            <a:ext cx="5217173" cy="2667781"/>
          </a:xfrm>
        </p:spPr>
        <p:txBody>
          <a:bodyPr>
            <a:noAutofit/>
          </a:bodyPr>
          <a:lstStyle/>
          <a:p>
            <a:r>
              <a:rPr lang="pt-PT" sz="2000" b="1" dirty="0">
                <a:solidFill>
                  <a:schemeClr val="bg1"/>
                </a:solidFill>
              </a:rPr>
              <a:t>Animação das Estrelas: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As estrelas brilham e piscam no céu, aparecendo apenas quando a altitude do jogo atinge um certo nível (neste caso, 23). 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O brilho das estrelas varia ao longo do tempo.</a:t>
            </a:r>
          </a:p>
        </p:txBody>
      </p:sp>
      <p:pic>
        <p:nvPicPr>
          <p:cNvPr id="6" name="Imagem 5" descr="Uma imagem com captura de ecrã, Software de videojogos, Modelagem 3D, píxel&#10;&#10;Descrição gerada automaticamente">
            <a:extLst>
              <a:ext uri="{FF2B5EF4-FFF2-40B4-BE49-F238E27FC236}">
                <a16:creationId xmlns:a16="http://schemas.microsoft.com/office/drawing/2014/main" id="{67439EF8-9C1F-A50D-29DE-FF91E921F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464" y="1715504"/>
            <a:ext cx="6697703" cy="3426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4543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EAC386-2116-E6B4-0B03-45113820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pt-PT" sz="4000"/>
              <a:t>Illuminação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86B6012-2C61-C8F0-1F4B-D9EAD29EB9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1800" y="2233531"/>
            <a:ext cx="5334197" cy="31284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Luz Ambiente (</a:t>
            </a:r>
            <a:r>
              <a:rPr kumimoji="0" lang="pt-PT" altLang="pt-PT" sz="20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Ambient</a:t>
            </a: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Light)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Fornece uma iluminação suave geral.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Luz Direcional (</a:t>
            </a:r>
            <a:r>
              <a:rPr kumimoji="0" lang="pt-PT" altLang="pt-PT" sz="20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Directional</a:t>
            </a: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Light)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Atua como a principal fonte de luz.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Luz Direcional Adicional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Usada para preenchimento ou iluminação de fundo.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Luz Pontual (</a:t>
            </a:r>
            <a:r>
              <a:rPr kumimoji="0" lang="pt-PT" altLang="pt-PT" sz="20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Point</a:t>
            </a:r>
            <a:r>
              <a:rPr kumimoji="0" lang="pt-PT" altLang="pt-PT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Light)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Adiciona iluminação focada em áreas específicas. 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FF36D00-7B5C-37A5-80A6-33841E34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tx1"/>
                </a:solidFill>
              </a:rPr>
              <a:t>ICG - 2021/2022 - Project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BABA3A-35F4-A545-9C65-E36BEC388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52" r="27965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8B4F806-50C1-2A3B-B7FF-66DE4B6A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869" y="6356350"/>
            <a:ext cx="17684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pt-PT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888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46C54-F7AE-CA4F-E5CE-50948D81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50" y="455930"/>
            <a:ext cx="10515600" cy="1325563"/>
          </a:xfrm>
        </p:spPr>
        <p:txBody>
          <a:bodyPr/>
          <a:lstStyle/>
          <a:p>
            <a:r>
              <a:rPr lang="pt-PT" dirty="0"/>
              <a:t>Interação do Utilizador</a:t>
            </a:r>
          </a:p>
        </p:txBody>
      </p:sp>
      <p:pic>
        <p:nvPicPr>
          <p:cNvPr id="18" name="Marcador de Posição de Conteúdo 17" descr="Uma imagem com símbolo, esboço, branco, Gráficos&#10;&#10;Descrição gerada automaticamente">
            <a:extLst>
              <a:ext uri="{FF2B5EF4-FFF2-40B4-BE49-F238E27FC236}">
                <a16:creationId xmlns:a16="http://schemas.microsoft.com/office/drawing/2014/main" id="{DB9D720C-75CD-5323-6523-E4E93FA1F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406" y="2045180"/>
            <a:ext cx="958689" cy="1126571"/>
          </a:xfr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4CC3025-9489-A6D4-FC95-F988DA8B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6690917-D9BF-558B-1172-6B72C41C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12</a:t>
            </a:fld>
            <a:endParaRPr lang="pt-PT"/>
          </a:p>
        </p:txBody>
      </p:sp>
      <p:sp>
        <p:nvSpPr>
          <p:cNvPr id="10" name="Marcador de Posição de Conteúdo 2">
            <a:extLst>
              <a:ext uri="{FF2B5EF4-FFF2-40B4-BE49-F238E27FC236}">
                <a16:creationId xmlns:a16="http://schemas.microsoft.com/office/drawing/2014/main" id="{9BE28ECB-BB06-6447-9ED9-8F48E3EAE049}"/>
              </a:ext>
            </a:extLst>
          </p:cNvPr>
          <p:cNvSpPr txBox="1">
            <a:spLocks/>
          </p:cNvSpPr>
          <p:nvPr/>
        </p:nvSpPr>
        <p:spPr>
          <a:xfrm>
            <a:off x="1888006" y="2355073"/>
            <a:ext cx="9465794" cy="3825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             e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 </a:t>
            </a:r>
          </a:p>
        </p:txBody>
      </p:sp>
      <p:pic>
        <p:nvPicPr>
          <p:cNvPr id="12" name="Imagem 11" descr="Uma imagem com captura de ecrã, Retângulo&#10;&#10;Descrição gerada automaticamente">
            <a:extLst>
              <a:ext uri="{FF2B5EF4-FFF2-40B4-BE49-F238E27FC236}">
                <a16:creationId xmlns:a16="http://schemas.microsoft.com/office/drawing/2014/main" id="{39946C25-D91A-CF10-05E8-DE69BF1EB5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56" y="788566"/>
            <a:ext cx="4422633" cy="31916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m 13" descr="Uma imagem com Tipo de letra, file, branco, texto&#10;&#10;Descrição gerada automaticamente">
            <a:extLst>
              <a:ext uri="{FF2B5EF4-FFF2-40B4-BE49-F238E27FC236}">
                <a16:creationId xmlns:a16="http://schemas.microsoft.com/office/drawing/2014/main" id="{E5FD5EA2-5B20-6C22-1B39-941381B51B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045179"/>
            <a:ext cx="1210394" cy="1126571"/>
          </a:xfrm>
          <a:prstGeom prst="rect">
            <a:avLst/>
          </a:prstGeom>
        </p:spPr>
      </p:pic>
      <p:pic>
        <p:nvPicPr>
          <p:cNvPr id="22" name="Imagem 21" descr="Uma imagem com captura de ecrã, Retângulo&#10;&#10;Descrição gerada automaticamente">
            <a:extLst>
              <a:ext uri="{FF2B5EF4-FFF2-40B4-BE49-F238E27FC236}">
                <a16:creationId xmlns:a16="http://schemas.microsoft.com/office/drawing/2014/main" id="{5E21CC8D-9802-12AC-0219-A7B98165FE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56" y="4115538"/>
            <a:ext cx="4385738" cy="2470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Marcador de Posição de Conteúdo 17" descr="Uma imagem com símbolo, esboço, branco, Gráficos&#10;&#10;Descrição gerada automaticamente">
            <a:extLst>
              <a:ext uri="{FF2B5EF4-FFF2-40B4-BE49-F238E27FC236}">
                <a16:creationId xmlns:a16="http://schemas.microsoft.com/office/drawing/2014/main" id="{86D46949-91BC-CA62-1CBA-958BB49BF9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405" y="4612717"/>
            <a:ext cx="958689" cy="11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65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1CE7A08-2184-4B99-ABC0-B40CD1D3F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31232B-71A3-AC7C-39CB-459AD3EBF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3306515"/>
            <a:ext cx="3826286" cy="3215373"/>
          </a:xfrm>
        </p:spPr>
        <p:txBody>
          <a:bodyPr>
            <a:norm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Referências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552FC29-9118-466F-940E-80C84EF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6C0E097-CB4A-4A39-1006-BCCC06BDE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3157" y="837622"/>
            <a:ext cx="5217173" cy="2163342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  <a:hlinkClick r:id="rId2"/>
              </a:rPr>
              <a:t>https://youtu.be/hBiGFpBle7E?si=X9WtYEKRLR5ot7oc</a:t>
            </a:r>
            <a:endParaRPr lang="pt-PT" dirty="0">
              <a:solidFill>
                <a:schemeClr val="bg1"/>
              </a:solidFill>
            </a:endParaRPr>
          </a:p>
          <a:p>
            <a:r>
              <a:rPr lang="pt-PT" dirty="0">
                <a:solidFill>
                  <a:schemeClr val="bg1"/>
                </a:solidFill>
                <a:hlinkClick r:id="rId3"/>
              </a:rPr>
              <a:t>https://stackoverflow.com</a:t>
            </a:r>
            <a:endParaRPr lang="pt-PT" dirty="0">
              <a:solidFill>
                <a:schemeClr val="bg1"/>
              </a:solidFill>
            </a:endParaRPr>
          </a:p>
          <a:p>
            <a:r>
              <a:rPr lang="pt-PT" dirty="0">
                <a:solidFill>
                  <a:schemeClr val="bg1"/>
                </a:solidFill>
                <a:hlinkClick r:id="rId4"/>
              </a:rPr>
              <a:t>https://threejs.org</a:t>
            </a:r>
            <a:endParaRPr lang="pt-PT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ECCBBE-C215-B776-15D1-1104CF2722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AA63990-17BD-B879-DD9C-8B239398B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13</a:t>
            </a:fld>
            <a:endParaRPr lang="pt-PT">
              <a:solidFill>
                <a:srgbClr val="000000"/>
              </a:solidFill>
            </a:endParaRPr>
          </a:p>
        </p:txBody>
      </p:sp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1253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9B25F6-D845-46F3-BA69-3D48CEF7E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AC0226-4651-4BF7-AA72-6DB611F80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B8CCAA36-1E98-45B0-AAF9-D8807BA8E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3F456C-8972-439A-90A4-D7C52FA3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390AF2C-728C-4687-B7A2-3F9C788EC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D1C510C0-DED1-4708-AA14-355E5AFF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58C4F41-C97D-4755-8F7C-8C0A8E182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9229" y="798986"/>
            <a:ext cx="4970256" cy="3855397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31232B-71A3-AC7C-39CB-459AD3EBF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6003" y="1018596"/>
            <a:ext cx="4184101" cy="1704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URL do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Projeto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6C0E097-CB4A-4A39-1006-BCCC06BDE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1313" y="3162611"/>
            <a:ext cx="4533480" cy="130753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hlinkClick r:id="rId2"/>
              </a:rPr>
              <a:t>https://chapelsdev.github.io/Projeto-ICG/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232F408-BBCD-48EE-ABF6-95201EF72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02D5D2F-11CF-47F1-B542-8ED3199DC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9109165-7872-4D8A-A545-F48B3AF1D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5438E66D-E34C-48D4-9F9D-021EBD568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0" name="Graphic 185">
            <a:extLst>
              <a:ext uri="{FF2B5EF4-FFF2-40B4-BE49-F238E27FC236}">
                <a16:creationId xmlns:a16="http://schemas.microsoft.com/office/drawing/2014/main" id="{1BC9510C-172B-4086-A60F-7AF0FBF22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3487" y="566243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688A7FC-74D4-4003-9F5C-8C0A3F661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443884A-0473-4494-95AC-A74292738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A5C72FE-7FB1-4DA7-8CF8-45CA6AFB5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8A05A27-4E41-41AB-BB9E-977863EF7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412BF9D-EAB2-42D7-B657-42D5D101B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3" name="Graphic 32" descr="POI">
            <a:extLst>
              <a:ext uri="{FF2B5EF4-FFF2-40B4-BE49-F238E27FC236}">
                <a16:creationId xmlns:a16="http://schemas.microsoft.com/office/drawing/2014/main" id="{1A0C1A46-D273-224C-E70B-2B3E9D122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2615" y="2580962"/>
            <a:ext cx="3217333" cy="3217333"/>
          </a:xfrm>
          <a:prstGeom prst="rect">
            <a:avLst/>
          </a:prstGeom>
        </p:spPr>
      </p:pic>
      <p:sp>
        <p:nvSpPr>
          <p:cNvPr id="67" name="Graphic 212">
            <a:extLst>
              <a:ext uri="{FF2B5EF4-FFF2-40B4-BE49-F238E27FC236}">
                <a16:creationId xmlns:a16="http://schemas.microsoft.com/office/drawing/2014/main" id="{FEFCF180-A212-449F-8D07-5EC94B281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9" name="Graphic 212">
            <a:extLst>
              <a:ext uri="{FF2B5EF4-FFF2-40B4-BE49-F238E27FC236}">
                <a16:creationId xmlns:a16="http://schemas.microsoft.com/office/drawing/2014/main" id="{1400E1BC-11DC-49A0-856F-992F20EB4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ECCBBE-C215-B776-15D1-1104CF2722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AA63990-17BD-B879-DD9C-8B239398B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24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EE0CD9-859B-FFDC-7F6F-65A186481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09" y="895483"/>
            <a:ext cx="5786232" cy="3011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1EA4CEC-2557-52C3-FD71-204BDA1E6B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9584837-1C74-DD42-E69B-D85B02C81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771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Tema do Projeto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552F037-6575-6C48-F476-76F4627F2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r>
              <a:rPr lang="pt-PT" sz="2200">
                <a:solidFill>
                  <a:schemeClr val="bg1"/>
                </a:solidFill>
              </a:rPr>
              <a:t>O projeto teve como inspiração o jogo “Stack”</a:t>
            </a:r>
          </a:p>
          <a:p>
            <a:r>
              <a:rPr lang="pt-PT" sz="2200">
                <a:solidFill>
                  <a:schemeClr val="bg1"/>
                </a:solidFill>
              </a:rPr>
              <a:t>O conceito é simples: blocos movem-se horizontalmente na tela</a:t>
            </a:r>
          </a:p>
          <a:p>
            <a:r>
              <a:rPr lang="pt-PT" sz="2200">
                <a:solidFill>
                  <a:schemeClr val="bg1"/>
                </a:solidFill>
              </a:rPr>
              <a:t>O jogador deve pressionar uma tecla para soltá-los, tentando alinhar perfeitamente com os blocos já empilhados. </a:t>
            </a:r>
          </a:p>
          <a:p>
            <a:r>
              <a:rPr lang="pt-PT" sz="2200">
                <a:solidFill>
                  <a:schemeClr val="bg1"/>
                </a:solidFill>
              </a:rPr>
              <a:t>A cada alinhamento imperfeito, o bloco reduz-se de tamanho, aumentando o desafio.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Imagem 7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F21D35E2-FF14-BCF8-B998-A3D70E5BA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r="-1" b="-1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1B1B1B"/>
                </a:solidFill>
              </a:rPr>
              <a:pPr>
                <a:spcAft>
                  <a:spcPts val="600"/>
                </a:spcAft>
              </a:pPr>
              <a:t>2</a:t>
            </a:fld>
            <a:endParaRPr lang="pt-PT">
              <a:solidFill>
                <a:srgbClr val="1B1B1B"/>
              </a:solidFill>
            </a:endParaRPr>
          </a:p>
        </p:txBody>
      </p:sp>
      <p:grpSp>
        <p:nvGrpSpPr>
          <p:cNvPr id="39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1560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08" y="-12700"/>
            <a:ext cx="5289386" cy="50008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E7142A8-393B-47A8-A092-871662362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88" y="-12700"/>
            <a:ext cx="5289386" cy="500971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A14E168-70E6-4C9F-BB61-FCF0AF368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00" y="-12700"/>
            <a:ext cx="5239448" cy="4902669"/>
          </a:xfrm>
          <a:custGeom>
            <a:avLst/>
            <a:gdLst>
              <a:gd name="connsiteX0" fmla="*/ 1223006 w 5239448"/>
              <a:gd name="connsiteY0" fmla="*/ 0 h 4902669"/>
              <a:gd name="connsiteX1" fmla="*/ 3966508 w 5239448"/>
              <a:gd name="connsiteY1" fmla="*/ 0 h 4902669"/>
              <a:gd name="connsiteX2" fmla="*/ 4073429 w 5239448"/>
              <a:gd name="connsiteY2" fmla="*/ 64957 h 4902669"/>
              <a:gd name="connsiteX3" fmla="*/ 5239448 w 5239448"/>
              <a:gd name="connsiteY3" fmla="*/ 2257977 h 4902669"/>
              <a:gd name="connsiteX4" fmla="*/ 2594756 w 5239448"/>
              <a:gd name="connsiteY4" fmla="*/ 4902669 h 4902669"/>
              <a:gd name="connsiteX5" fmla="*/ 3795 w 5239448"/>
              <a:gd name="connsiteY5" fmla="*/ 2790975 h 4902669"/>
              <a:gd name="connsiteX6" fmla="*/ 0 w 5239448"/>
              <a:gd name="connsiteY6" fmla="*/ 2766110 h 4902669"/>
              <a:gd name="connsiteX7" fmla="*/ 0 w 5239448"/>
              <a:gd name="connsiteY7" fmla="*/ 1745670 h 4902669"/>
              <a:gd name="connsiteX8" fmla="*/ 33326 w 5239448"/>
              <a:gd name="connsiteY8" fmla="*/ 1597027 h 4902669"/>
              <a:gd name="connsiteX9" fmla="*/ 1116084 w 5239448"/>
              <a:gd name="connsiteY9" fmla="*/ 64957 h 4902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39448" h="4902669">
                <a:moveTo>
                  <a:pt x="1223006" y="0"/>
                </a:moveTo>
                <a:lnTo>
                  <a:pt x="3966508" y="0"/>
                </a:lnTo>
                <a:lnTo>
                  <a:pt x="4073429" y="64957"/>
                </a:lnTo>
                <a:cubicBezTo>
                  <a:pt x="4776921" y="540227"/>
                  <a:pt x="5239448" y="1345088"/>
                  <a:pt x="5239448" y="2257977"/>
                </a:cubicBezTo>
                <a:cubicBezTo>
                  <a:pt x="5239448" y="3718600"/>
                  <a:pt x="4055379" y="4902669"/>
                  <a:pt x="2594756" y="4902669"/>
                </a:cubicBezTo>
                <a:cubicBezTo>
                  <a:pt x="1316711" y="4902669"/>
                  <a:pt x="250402" y="3996116"/>
                  <a:pt x="3795" y="2790975"/>
                </a:cubicBezTo>
                <a:lnTo>
                  <a:pt x="0" y="2766110"/>
                </a:lnTo>
                <a:lnTo>
                  <a:pt x="0" y="1745670"/>
                </a:lnTo>
                <a:lnTo>
                  <a:pt x="33326" y="1597027"/>
                </a:lnTo>
                <a:cubicBezTo>
                  <a:pt x="196388" y="963257"/>
                  <a:pt x="588464" y="421409"/>
                  <a:pt x="1116084" y="64957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EDD4C-2E91-C424-D2E7-164F1DC15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353" y="463736"/>
            <a:ext cx="4326831" cy="28032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Tecnologias Usadas</a:t>
            </a:r>
          </a:p>
        </p:txBody>
      </p:sp>
      <p:sp>
        <p:nvSpPr>
          <p:cNvPr id="27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14" name="Imagem 13" descr="Uma imagem com Tipo de letra, círculo, logótipo, Gráficos&#10;&#10;Descrição gerada automaticamente">
            <a:extLst>
              <a:ext uri="{FF2B5EF4-FFF2-40B4-BE49-F238E27FC236}">
                <a16:creationId xmlns:a16="http://schemas.microsoft.com/office/drawing/2014/main" id="{31867726-C9C7-1791-81FF-77983F29A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5666308" y="170244"/>
            <a:ext cx="2885716" cy="2885716"/>
          </a:xfrm>
          <a:custGeom>
            <a:avLst/>
            <a:gdLst/>
            <a:ahLst/>
            <a:cxnLst/>
            <a:rect l="l" t="t" r="r" b="b"/>
            <a:pathLst>
              <a:path w="2885716" h="2885716">
                <a:moveTo>
                  <a:pt x="1442858" y="0"/>
                </a:moveTo>
                <a:cubicBezTo>
                  <a:pt x="2239726" y="0"/>
                  <a:pt x="2885716" y="645990"/>
                  <a:pt x="2885716" y="1442858"/>
                </a:cubicBezTo>
                <a:cubicBezTo>
                  <a:pt x="2885716" y="2239726"/>
                  <a:pt x="2239726" y="2885716"/>
                  <a:pt x="1442858" y="2885716"/>
                </a:cubicBezTo>
                <a:cubicBezTo>
                  <a:pt x="645990" y="2885716"/>
                  <a:pt x="0" y="2239726"/>
                  <a:pt x="0" y="1442858"/>
                </a:cubicBezTo>
                <a:cubicBezTo>
                  <a:pt x="0" y="645990"/>
                  <a:pt x="645990" y="0"/>
                  <a:pt x="1442858" y="0"/>
                </a:cubicBezTo>
                <a:close/>
              </a:path>
            </a:pathLst>
          </a:custGeom>
        </p:spPr>
      </p:pic>
      <p:pic>
        <p:nvPicPr>
          <p:cNvPr id="10" name="Imagem 9" descr="Uma imagem com Gráficos, laranja, encarnado, design&#10;&#10;Descrição gerada automaticamente">
            <a:extLst>
              <a:ext uri="{FF2B5EF4-FFF2-40B4-BE49-F238E27FC236}">
                <a16:creationId xmlns:a16="http://schemas.microsoft.com/office/drawing/2014/main" id="{78D451B9-9DCB-FDE6-EE76-106C8BE8FA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5" r="-2" b="-2"/>
          <a:stretch/>
        </p:blipFill>
        <p:spPr>
          <a:xfrm>
            <a:off x="8844338" y="10"/>
            <a:ext cx="3347663" cy="2986304"/>
          </a:xfrm>
          <a:custGeom>
            <a:avLst/>
            <a:gdLst/>
            <a:ahLst/>
            <a:cxnLst/>
            <a:rect l="l" t="t" r="r" b="b"/>
            <a:pathLst>
              <a:path w="3347663" h="2986314">
                <a:moveTo>
                  <a:pt x="458203" y="0"/>
                </a:moveTo>
                <a:lnTo>
                  <a:pt x="3126555" y="0"/>
                </a:lnTo>
                <a:lnTo>
                  <a:pt x="3175466" y="53815"/>
                </a:lnTo>
                <a:cubicBezTo>
                  <a:pt x="3239389" y="131273"/>
                  <a:pt x="3296932" y="214191"/>
                  <a:pt x="3347288" y="301766"/>
                </a:cubicBezTo>
                <a:lnTo>
                  <a:pt x="3347663" y="302487"/>
                </a:lnTo>
                <a:lnTo>
                  <a:pt x="3347663" y="2082469"/>
                </a:lnTo>
                <a:lnTo>
                  <a:pt x="3278648" y="2196072"/>
                </a:lnTo>
                <a:cubicBezTo>
                  <a:pt x="2956544" y="2672847"/>
                  <a:pt x="2411068" y="2986314"/>
                  <a:pt x="1792379" y="2986314"/>
                </a:cubicBezTo>
                <a:cubicBezTo>
                  <a:pt x="802475" y="2986314"/>
                  <a:pt x="0" y="2183839"/>
                  <a:pt x="0" y="1193935"/>
                </a:cubicBezTo>
                <a:cubicBezTo>
                  <a:pt x="0" y="760853"/>
                  <a:pt x="153599" y="363644"/>
                  <a:pt x="409292" y="53815"/>
                </a:cubicBezTo>
                <a:close/>
              </a:path>
            </a:pathLst>
          </a:custGeo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A0AC6B1-A914-9A8D-C16D-28F2E4418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0F53395-B229-1562-114A-2E104579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27820" y="6356350"/>
            <a:ext cx="10259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2" name="Imagem 11" descr="Uma imagem com design, branco&#10;&#10;Descrição gerada automaticamente">
            <a:extLst>
              <a:ext uri="{FF2B5EF4-FFF2-40B4-BE49-F238E27FC236}">
                <a16:creationId xmlns:a16="http://schemas.microsoft.com/office/drawing/2014/main" id="{3891F473-63CF-BE19-7FF7-1950735CAA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29"/>
          <a:stretch/>
        </p:blipFill>
        <p:spPr>
          <a:xfrm>
            <a:off x="5940224" y="3122839"/>
            <a:ext cx="4783902" cy="3735161"/>
          </a:xfrm>
          <a:custGeom>
            <a:avLst/>
            <a:gdLst/>
            <a:ahLst/>
            <a:cxnLst/>
            <a:rect l="l" t="t" r="r" b="b"/>
            <a:pathLst>
              <a:path w="4783902" h="3735161">
                <a:moveTo>
                  <a:pt x="2391951" y="0"/>
                </a:moveTo>
                <a:cubicBezTo>
                  <a:pt x="3712988" y="0"/>
                  <a:pt x="4783902" y="1070915"/>
                  <a:pt x="4783902" y="2391951"/>
                </a:cubicBezTo>
                <a:cubicBezTo>
                  <a:pt x="4783902" y="2846058"/>
                  <a:pt x="4657359" y="3270609"/>
                  <a:pt x="4437611" y="3632264"/>
                </a:cubicBezTo>
                <a:lnTo>
                  <a:pt x="4370329" y="3735161"/>
                </a:lnTo>
                <a:lnTo>
                  <a:pt x="413573" y="3735161"/>
                </a:lnTo>
                <a:lnTo>
                  <a:pt x="346291" y="3632264"/>
                </a:lnTo>
                <a:cubicBezTo>
                  <a:pt x="126544" y="3270609"/>
                  <a:pt x="0" y="2846058"/>
                  <a:pt x="0" y="2391951"/>
                </a:cubicBezTo>
                <a:cubicBezTo>
                  <a:pt x="0" y="1070915"/>
                  <a:pt x="1070915" y="0"/>
                  <a:pt x="2391951" y="0"/>
                </a:cubicBezTo>
                <a:close/>
              </a:path>
            </a:pathLst>
          </a:custGeom>
        </p:spPr>
      </p:pic>
      <p:grpSp>
        <p:nvGrpSpPr>
          <p:cNvPr id="29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84508" y="319415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6" name="Graphic 185">
            <a:extLst>
              <a:ext uri="{FF2B5EF4-FFF2-40B4-BE49-F238E27FC236}">
                <a16:creationId xmlns:a16="http://schemas.microsoft.com/office/drawing/2014/main" id="{9D69F773-8C5C-486C-B033-51C7BB3B3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84508" y="3194155"/>
            <a:ext cx="1054466" cy="469689"/>
            <a:chOff x="9841624" y="4115729"/>
            <a:chExt cx="602169" cy="268223"/>
          </a:xfrm>
          <a:solidFill>
            <a:schemeClr val="tx1">
              <a:alpha val="20000"/>
            </a:schemeClr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1948534-1A91-4F84-8612-1C2B4C52F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FAA3112-9317-4953-B51A-BAD23D7DF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E7BE1D1-6120-4115-B796-7DE6B90C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7B0F1BC-B7BD-4C24-84F9-190E76D9E0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59CF39A-C85C-4CDA-82E5-A8835E7CA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" name="Graphic 185">
            <a:extLst>
              <a:ext uri="{FF2B5EF4-FFF2-40B4-BE49-F238E27FC236}">
                <a16:creationId xmlns:a16="http://schemas.microsoft.com/office/drawing/2014/main" id="{EEC0EF42-FB7F-40F4-9F83-19A3651C7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84508" y="319415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CC34073-7A02-43A0-B4FB-819AC6430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24CA304-6681-4FF9-A857-D79562307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F6FEDF2-6576-4B8E-81AF-84B914A1F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E5E56F-A9D6-490C-AD4D-5F1B521A5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E4C189-B44E-4E1C-B1AF-25081DA3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2379" y="567802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F7B0E8E-1D1E-4BA4-A360-D8A1FF31E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2379" y="567802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0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4465" y="-16823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Cena do Jogo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aphicFrame>
        <p:nvGraphicFramePr>
          <p:cNvPr id="368" name="Marcador de Posição de Conteúdo 2">
            <a:extLst>
              <a:ext uri="{FF2B5EF4-FFF2-40B4-BE49-F238E27FC236}">
                <a16:creationId xmlns:a16="http://schemas.microsoft.com/office/drawing/2014/main" id="{39AECAFD-F7EF-6D48-BA35-D3EB04A2F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4968056"/>
              </p:ext>
            </p:extLst>
          </p:nvPr>
        </p:nvGraphicFramePr>
        <p:xfrm>
          <a:off x="6414465" y="773281"/>
          <a:ext cx="5217173" cy="5941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4300" y="6173787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pt-PT" dirty="0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8" name="Imagem 7" descr="Uma imagem com captura de ecrã, píxel&#10;&#10;Descrição gerada automaticamente">
            <a:extLst>
              <a:ext uri="{FF2B5EF4-FFF2-40B4-BE49-F238E27FC236}">
                <a16:creationId xmlns:a16="http://schemas.microsoft.com/office/drawing/2014/main" id="{5479F2BE-C671-E34D-530E-2A08DBA4D6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8" y="377893"/>
            <a:ext cx="5612805" cy="2848823"/>
          </a:xfrm>
          <a:prstGeom prst="rect">
            <a:avLst/>
          </a:prstGeom>
        </p:spPr>
      </p:pic>
      <p:pic>
        <p:nvPicPr>
          <p:cNvPr id="10" name="Imagem 9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73137632-1A2E-FCA0-8153-BE2301BE56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8" y="3492629"/>
            <a:ext cx="5612805" cy="286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128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Modelos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552F037-6575-6C48-F476-76F4627F2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pt-PT" sz="1700" b="1">
                <a:solidFill>
                  <a:schemeClr val="bg1"/>
                </a:solidFill>
              </a:rPr>
              <a:t>Modelos de Blocos</a:t>
            </a:r>
            <a:r>
              <a:rPr lang="pt-PT" sz="170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t-PT" sz="1700" b="1">
                <a:solidFill>
                  <a:schemeClr val="bg1"/>
                </a:solidFill>
              </a:rPr>
              <a:t>Blocos</a:t>
            </a:r>
            <a:r>
              <a:rPr lang="pt-PT" sz="1700">
                <a:solidFill>
                  <a:schemeClr val="bg1"/>
                </a:solidFill>
              </a:rPr>
              <a:t>: Estes são os principais objetos de jogo que o jogador empilha. Cada bloco é um modelo 3D que pode ser representado como uma geometria de caixa (BoxGeometry) com uma textura aplicada.</a:t>
            </a:r>
          </a:p>
          <a:p>
            <a:pPr lvl="1"/>
            <a:endParaRPr lang="pt-PT" sz="1700">
              <a:solidFill>
                <a:schemeClr val="bg1"/>
              </a:solidFill>
            </a:endParaRPr>
          </a:p>
          <a:p>
            <a:pPr lvl="1"/>
            <a:r>
              <a:rPr lang="pt-PT" sz="1700" b="1">
                <a:solidFill>
                  <a:schemeClr val="bg1"/>
                </a:solidFill>
              </a:rPr>
              <a:t>Overhangs (Pedaços de Blocos)</a:t>
            </a:r>
            <a:r>
              <a:rPr lang="pt-PT" sz="1700">
                <a:solidFill>
                  <a:schemeClr val="bg1"/>
                </a:solidFill>
              </a:rPr>
              <a:t>: Partes dos blocos que não se alinham corretamente e caem. São criados e tratados como novos modelos de caixas, mas com dimensões reduzidas baseadas na parte desalinhada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F44E0A7-8FFF-D64A-F6BB-779A32F1A3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r="7085" b="-6"/>
          <a:stretch/>
        </p:blipFill>
        <p:spPr>
          <a:xfrm>
            <a:off x="7047252" y="369913"/>
            <a:ext cx="2784522" cy="2784532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>
                    <a:lumMod val="50000"/>
                  </a:schemeClr>
                </a:solidFill>
              </a:rPr>
              <a:t>ICG - 2021/2022 - Project 1</a:t>
            </a:r>
          </a:p>
        </p:txBody>
      </p:sp>
      <p:pic>
        <p:nvPicPr>
          <p:cNvPr id="10" name="Imagem 9" descr="Uma imagem com madeira, Retângulo, contraplacado, madeira de folhosas&#10;&#10;Descrição gerada automaticamente">
            <a:extLst>
              <a:ext uri="{FF2B5EF4-FFF2-40B4-BE49-F238E27FC236}">
                <a16:creationId xmlns:a16="http://schemas.microsoft.com/office/drawing/2014/main" id="{86607A26-BB1B-F1B1-2AC7-D207269652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1" r="-3" b="-3"/>
          <a:stretch/>
        </p:blipFill>
        <p:spPr>
          <a:xfrm>
            <a:off x="8440717" y="3730267"/>
            <a:ext cx="2784528" cy="2784532"/>
          </a:xfrm>
          <a:prstGeom prst="rect">
            <a:avLst/>
          </a:pr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8602" y="6350605"/>
            <a:ext cx="20507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>
                    <a:lumMod val="5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pt-PT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52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65" y="377893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Modelos</a:t>
            </a:r>
          </a:p>
        </p:txBody>
      </p:sp>
      <p:pic>
        <p:nvPicPr>
          <p:cNvPr id="7" name="Imagem 6" descr="Uma imagem com céu, ar livre, material de construção, tijolo&#10;&#10;Descrição gerada automaticamente">
            <a:extLst>
              <a:ext uri="{FF2B5EF4-FFF2-40B4-BE49-F238E27FC236}">
                <a16:creationId xmlns:a16="http://schemas.microsoft.com/office/drawing/2014/main" id="{EBD36ED0-D1E6-94E2-FD5D-038B228DC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99" b="-2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552F037-6575-6C48-F476-76F4627F2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68311"/>
            <a:ext cx="5217173" cy="4618753"/>
          </a:xfrm>
        </p:spPr>
        <p:txBody>
          <a:bodyPr>
            <a:noAutofit/>
          </a:bodyPr>
          <a:lstStyle/>
          <a:p>
            <a:r>
              <a:rPr lang="pt-PT" sz="1800" b="1" dirty="0">
                <a:solidFill>
                  <a:schemeClr val="bg1"/>
                </a:solidFill>
              </a:rPr>
              <a:t>Os modelos das Nuvens </a:t>
            </a:r>
            <a:r>
              <a:rPr lang="pt-PT" sz="1800" dirty="0">
                <a:solidFill>
                  <a:schemeClr val="bg1"/>
                </a:solidFill>
              </a:rPr>
              <a:t>são desenhadas diretamente no </a:t>
            </a:r>
            <a:r>
              <a:rPr lang="pt-PT" sz="1800" dirty="0" err="1">
                <a:solidFill>
                  <a:schemeClr val="bg1"/>
                </a:solidFill>
              </a:rPr>
              <a:t>canvas</a:t>
            </a:r>
            <a:r>
              <a:rPr lang="pt-PT" sz="1800" dirty="0">
                <a:solidFill>
                  <a:schemeClr val="bg1"/>
                </a:solidFill>
              </a:rPr>
              <a:t> usando a API de desenho 2D do JavaScript. </a:t>
            </a:r>
          </a:p>
          <a:p>
            <a:endParaRPr lang="pt-PT" sz="1800" dirty="0">
              <a:solidFill>
                <a:schemeClr val="bg1"/>
              </a:solidFill>
            </a:endParaRPr>
          </a:p>
          <a:p>
            <a:pPr lvl="1"/>
            <a:r>
              <a:rPr lang="pt-PT" sz="1800" b="1" dirty="0">
                <a:solidFill>
                  <a:schemeClr val="bg1"/>
                </a:solidFill>
              </a:rPr>
              <a:t>Contexto do </a:t>
            </a:r>
            <a:r>
              <a:rPr lang="pt-PT" sz="1800" b="1" dirty="0" err="1">
                <a:solidFill>
                  <a:schemeClr val="bg1"/>
                </a:solidFill>
              </a:rPr>
              <a:t>Canvas</a:t>
            </a:r>
            <a:r>
              <a:rPr lang="pt-PT" sz="1800" dirty="0">
                <a:solidFill>
                  <a:schemeClr val="bg1"/>
                </a:solidFill>
              </a:rPr>
              <a:t>: As nuvens são desenhadas diretamente no contexto do </a:t>
            </a:r>
            <a:r>
              <a:rPr lang="pt-PT" sz="1800" dirty="0" err="1">
                <a:solidFill>
                  <a:schemeClr val="bg1"/>
                </a:solidFill>
              </a:rPr>
              <a:t>canvas</a:t>
            </a:r>
            <a:r>
              <a:rPr lang="pt-PT" sz="1800" dirty="0">
                <a:solidFill>
                  <a:schemeClr val="bg1"/>
                </a:solidFill>
              </a:rPr>
              <a:t> 2D, que é uma superfície de desenho para gráficos bidimensionais.</a:t>
            </a:r>
          </a:p>
          <a:p>
            <a:pPr lvl="1"/>
            <a:endParaRPr lang="pt-PT" sz="1800" dirty="0">
              <a:solidFill>
                <a:schemeClr val="bg1"/>
              </a:solidFill>
            </a:endParaRPr>
          </a:p>
          <a:p>
            <a:pPr lvl="1"/>
            <a:r>
              <a:rPr lang="pt-PT" sz="1800" b="1" dirty="0">
                <a:solidFill>
                  <a:schemeClr val="bg1"/>
                </a:solidFill>
              </a:rPr>
              <a:t>Propriedades das Nuvens</a:t>
            </a:r>
            <a:r>
              <a:rPr lang="pt-PT" sz="18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pt-PT" sz="1800" b="1" dirty="0">
                <a:solidFill>
                  <a:schemeClr val="bg1"/>
                </a:solidFill>
              </a:rPr>
              <a:t>Posições (</a:t>
            </a:r>
            <a:r>
              <a:rPr lang="pt-PT" sz="1800" b="1" dirty="0" err="1">
                <a:solidFill>
                  <a:schemeClr val="bg1"/>
                </a:solidFill>
              </a:rPr>
              <a:t>cloudPositions</a:t>
            </a:r>
            <a:r>
              <a:rPr lang="pt-PT" sz="1800" b="1" dirty="0">
                <a:solidFill>
                  <a:schemeClr val="bg1"/>
                </a:solidFill>
              </a:rPr>
              <a:t>)</a:t>
            </a:r>
            <a:r>
              <a:rPr lang="pt-PT" sz="1800" dirty="0">
                <a:solidFill>
                  <a:schemeClr val="bg1"/>
                </a:solidFill>
              </a:rPr>
              <a:t>: </a:t>
            </a:r>
            <a:r>
              <a:rPr lang="pt-PT" sz="1800" dirty="0" err="1">
                <a:solidFill>
                  <a:schemeClr val="bg1"/>
                </a:solidFill>
              </a:rPr>
              <a:t>Array</a:t>
            </a:r>
            <a:r>
              <a:rPr lang="pt-PT" sz="1800" dirty="0">
                <a:solidFill>
                  <a:schemeClr val="bg1"/>
                </a:solidFill>
              </a:rPr>
              <a:t> que armazena a posição (x, y), o tamanho (</a:t>
            </a:r>
            <a:r>
              <a:rPr lang="pt-PT" sz="1800" dirty="0" err="1">
                <a:solidFill>
                  <a:schemeClr val="bg1"/>
                </a:solidFill>
              </a:rPr>
              <a:t>size</a:t>
            </a:r>
            <a:r>
              <a:rPr lang="pt-PT" sz="1800" dirty="0">
                <a:solidFill>
                  <a:schemeClr val="bg1"/>
                </a:solidFill>
              </a:rPr>
              <a:t>), a opacidade (</a:t>
            </a:r>
            <a:r>
              <a:rPr lang="pt-PT" sz="1800" dirty="0" err="1">
                <a:solidFill>
                  <a:schemeClr val="bg1"/>
                </a:solidFill>
              </a:rPr>
              <a:t>opacity</a:t>
            </a:r>
            <a:r>
              <a:rPr lang="pt-PT" sz="1800" dirty="0">
                <a:solidFill>
                  <a:schemeClr val="bg1"/>
                </a:solidFill>
              </a:rPr>
              <a:t>) e a velocidade (</a:t>
            </a:r>
            <a:r>
              <a:rPr lang="pt-PT" sz="1800" dirty="0" err="1">
                <a:solidFill>
                  <a:schemeClr val="bg1"/>
                </a:solidFill>
              </a:rPr>
              <a:t>speedX</a:t>
            </a:r>
            <a:r>
              <a:rPr lang="pt-PT" sz="1800" dirty="0">
                <a:solidFill>
                  <a:schemeClr val="bg1"/>
                </a:solidFill>
              </a:rPr>
              <a:t>) de cada nuvem</a:t>
            </a:r>
          </a:p>
          <a:p>
            <a:pPr lvl="2"/>
            <a:r>
              <a:rPr lang="pt-PT" sz="1800" b="1" dirty="0">
                <a:solidFill>
                  <a:schemeClr val="bg1"/>
                </a:solidFill>
              </a:rPr>
              <a:t>Desenho</a:t>
            </a:r>
            <a:r>
              <a:rPr lang="pt-PT" sz="1800" dirty="0">
                <a:solidFill>
                  <a:schemeClr val="bg1"/>
                </a:solidFill>
              </a:rPr>
              <a:t>: Utilização de arcos (context.arc) para desenhar formas simples de nuvens.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6</a:t>
            </a:fld>
            <a:endParaRPr lang="pt-PT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664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65" y="377893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Modelos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552F037-6575-6C48-F476-76F4627F2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5" y="1552954"/>
            <a:ext cx="5217173" cy="4618753"/>
          </a:xfrm>
        </p:spPr>
        <p:txBody>
          <a:bodyPr>
            <a:noAutofit/>
          </a:bodyPr>
          <a:lstStyle/>
          <a:p>
            <a:r>
              <a:rPr lang="pt-PT" sz="1800" b="1" dirty="0">
                <a:solidFill>
                  <a:schemeClr val="bg1"/>
                </a:solidFill>
              </a:rPr>
              <a:t>As estrelas </a:t>
            </a:r>
            <a:r>
              <a:rPr lang="pt-PT" sz="1800" dirty="0">
                <a:solidFill>
                  <a:schemeClr val="bg1"/>
                </a:solidFill>
              </a:rPr>
              <a:t>são desenhadas diretamente no </a:t>
            </a:r>
            <a:r>
              <a:rPr lang="pt-PT" sz="1800" dirty="0" err="1">
                <a:solidFill>
                  <a:schemeClr val="bg1"/>
                </a:solidFill>
              </a:rPr>
              <a:t>canvas</a:t>
            </a:r>
            <a:r>
              <a:rPr lang="pt-PT" sz="1800" dirty="0">
                <a:solidFill>
                  <a:schemeClr val="bg1"/>
                </a:solidFill>
              </a:rPr>
              <a:t> usando a API de desenho 2D do JavaScript, similar às nuvens, mas com uma lógica específica para simular o brilho.</a:t>
            </a:r>
          </a:p>
          <a:p>
            <a:r>
              <a:rPr lang="pt-PT" sz="1800" b="1" dirty="0">
                <a:solidFill>
                  <a:schemeClr val="bg1"/>
                </a:solidFill>
              </a:rPr>
              <a:t>Contexto do </a:t>
            </a:r>
            <a:r>
              <a:rPr lang="pt-PT" sz="1800" b="1" dirty="0" err="1">
                <a:solidFill>
                  <a:schemeClr val="bg1"/>
                </a:solidFill>
              </a:rPr>
              <a:t>Canvas</a:t>
            </a:r>
            <a:r>
              <a:rPr lang="pt-PT" sz="1800" b="1" dirty="0">
                <a:solidFill>
                  <a:schemeClr val="bg1"/>
                </a:solidFill>
              </a:rPr>
              <a:t>: </a:t>
            </a:r>
            <a:r>
              <a:rPr lang="pt-PT" sz="1800" dirty="0">
                <a:solidFill>
                  <a:schemeClr val="bg1"/>
                </a:solidFill>
              </a:rPr>
              <a:t>As estrelas são desenhadas no contexto do </a:t>
            </a:r>
            <a:r>
              <a:rPr lang="pt-PT" sz="1800" dirty="0" err="1">
                <a:solidFill>
                  <a:schemeClr val="bg1"/>
                </a:solidFill>
              </a:rPr>
              <a:t>canvas</a:t>
            </a:r>
            <a:r>
              <a:rPr lang="pt-PT" sz="1800" dirty="0">
                <a:solidFill>
                  <a:schemeClr val="bg1"/>
                </a:solidFill>
              </a:rPr>
              <a:t> 2D, utilizando uma operação de composição global para criar um efeito de brilho.</a:t>
            </a:r>
          </a:p>
          <a:p>
            <a:r>
              <a:rPr lang="pt-PT" sz="1800" b="1" dirty="0">
                <a:solidFill>
                  <a:schemeClr val="bg1"/>
                </a:solidFill>
              </a:rPr>
              <a:t>Propriedades das Estrelas</a:t>
            </a:r>
            <a:r>
              <a:rPr lang="pt-PT" sz="1800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t-PT" sz="1800" b="1" dirty="0">
                <a:solidFill>
                  <a:schemeClr val="bg1"/>
                </a:solidFill>
              </a:rPr>
              <a:t>Posições (</a:t>
            </a:r>
            <a:r>
              <a:rPr lang="pt-PT" sz="1800" b="1" dirty="0" err="1">
                <a:solidFill>
                  <a:schemeClr val="bg1"/>
                </a:solidFill>
              </a:rPr>
              <a:t>starPositions</a:t>
            </a:r>
            <a:r>
              <a:rPr lang="pt-PT" sz="1800" b="1" dirty="0">
                <a:solidFill>
                  <a:schemeClr val="bg1"/>
                </a:solidFill>
              </a:rPr>
              <a:t>): </a:t>
            </a:r>
            <a:r>
              <a:rPr lang="pt-PT" sz="1800" dirty="0" err="1">
                <a:solidFill>
                  <a:schemeClr val="bg1"/>
                </a:solidFill>
              </a:rPr>
              <a:t>Array</a:t>
            </a:r>
            <a:r>
              <a:rPr lang="pt-PT" sz="1800" dirty="0">
                <a:solidFill>
                  <a:schemeClr val="bg1"/>
                </a:solidFill>
              </a:rPr>
              <a:t> que armazena a posição x e y de cada estrela.</a:t>
            </a:r>
          </a:p>
          <a:p>
            <a:pPr lvl="1"/>
            <a:r>
              <a:rPr lang="pt-PT" sz="1800" b="1" dirty="0">
                <a:solidFill>
                  <a:schemeClr val="bg1"/>
                </a:solidFill>
              </a:rPr>
              <a:t>Fator de Piscar (</a:t>
            </a:r>
            <a:r>
              <a:rPr lang="pt-PT" sz="1800" b="1" dirty="0" err="1">
                <a:solidFill>
                  <a:schemeClr val="bg1"/>
                </a:solidFill>
              </a:rPr>
              <a:t>blinkFactor</a:t>
            </a:r>
            <a:r>
              <a:rPr lang="pt-PT" sz="1800" b="1" dirty="0">
                <a:solidFill>
                  <a:schemeClr val="bg1"/>
                </a:solidFill>
              </a:rPr>
              <a:t>): </a:t>
            </a:r>
            <a:r>
              <a:rPr lang="pt-PT" sz="1800" dirty="0">
                <a:solidFill>
                  <a:schemeClr val="bg1"/>
                </a:solidFill>
              </a:rPr>
              <a:t>Calculado com uma função seno para simular o brilho intermitente das estrelas.</a:t>
            </a:r>
          </a:p>
          <a:p>
            <a:pPr lvl="1"/>
            <a:r>
              <a:rPr lang="pt-PT" sz="1800" b="1" dirty="0">
                <a:solidFill>
                  <a:schemeClr val="bg1"/>
                </a:solidFill>
              </a:rPr>
              <a:t>Gradiente Radial: </a:t>
            </a:r>
            <a:r>
              <a:rPr lang="pt-PT" sz="1800" dirty="0">
                <a:solidFill>
                  <a:schemeClr val="bg1"/>
                </a:solidFill>
              </a:rPr>
              <a:t>Utilizado para criar bordas suaves ao redor das estrelas.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7</a:t>
            </a:fld>
            <a:endParaRPr lang="pt-PT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8" name="Imagem 7" descr="Uma imagem com captura de ecrã, noite&#10;&#10;Descrição gerada automaticamente">
            <a:extLst>
              <a:ext uri="{FF2B5EF4-FFF2-40B4-BE49-F238E27FC236}">
                <a16:creationId xmlns:a16="http://schemas.microsoft.com/office/drawing/2014/main" id="{8DBD96EA-CF08-9A4A-5912-2FEE2CCC4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3" y="1942988"/>
            <a:ext cx="6152259" cy="33716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8144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150" y="422912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Animações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244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8</a:t>
            </a:fld>
            <a:endParaRPr lang="pt-PT" dirty="0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" name="Imagem 9" descr="Uma imagem com captura de ecrã, Retângulo&#10;&#10;Descrição gerada automaticamente">
            <a:extLst>
              <a:ext uri="{FF2B5EF4-FFF2-40B4-BE49-F238E27FC236}">
                <a16:creationId xmlns:a16="http://schemas.microsoft.com/office/drawing/2014/main" id="{B520C0E8-22F3-CEA3-C028-763883AB8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13634"/>
            <a:ext cx="5715000" cy="41243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Marcador de Posição de Conteúdo 2">
            <a:extLst>
              <a:ext uri="{FF2B5EF4-FFF2-40B4-BE49-F238E27FC236}">
                <a16:creationId xmlns:a16="http://schemas.microsoft.com/office/drawing/2014/main" id="{5D5BFCED-08B6-1B46-E313-635DB7AFA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5814" y="1444535"/>
            <a:ext cx="5217173" cy="4775290"/>
          </a:xfrm>
        </p:spPr>
        <p:txBody>
          <a:bodyPr>
            <a:noAutofit/>
          </a:bodyPr>
          <a:lstStyle/>
          <a:p>
            <a:r>
              <a:rPr lang="pt-PT" sz="2000" b="1" dirty="0">
                <a:solidFill>
                  <a:schemeClr val="bg1"/>
                </a:solidFill>
              </a:rPr>
              <a:t>Loop de Animação: </a:t>
            </a:r>
            <a:r>
              <a:rPr lang="pt-PT" sz="2000" dirty="0">
                <a:solidFill>
                  <a:schemeClr val="bg1"/>
                </a:solidFill>
              </a:rPr>
              <a:t>Todas as animações são integradas dentro de um </a:t>
            </a:r>
            <a:r>
              <a:rPr lang="pt-PT" sz="2000" dirty="0" err="1">
                <a:solidFill>
                  <a:schemeClr val="bg1"/>
                </a:solidFill>
              </a:rPr>
              <a:t>loop</a:t>
            </a:r>
            <a:r>
              <a:rPr lang="pt-PT" sz="2000" dirty="0">
                <a:solidFill>
                  <a:schemeClr val="bg1"/>
                </a:solidFill>
              </a:rPr>
              <a:t> de animação contínuo</a:t>
            </a:r>
          </a:p>
          <a:p>
            <a:r>
              <a:rPr lang="pt-PT" sz="2000" b="1" dirty="0">
                <a:solidFill>
                  <a:schemeClr val="bg1"/>
                </a:solidFill>
              </a:rPr>
              <a:t>Animação dos Blocos e da Câmara: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A animação principal do jogo envolve a movimentação dos blocos que devem ser empilhados. 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Cada bloco move-se horizontalmente até que o jogador clique para soltá-lo. 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Se o bloco não estiver bem alinhado com o bloco anterior, a parte que não se alinha é cortada e removida (Cannon.js), e o restante do bloco é empilhado.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Após cada bloco ser largado a câmara move-se verticalmente</a:t>
            </a:r>
          </a:p>
        </p:txBody>
      </p:sp>
    </p:spTree>
    <p:extLst>
      <p:ext uri="{BB962C8B-B14F-4D97-AF65-F5344CB8AC3E}">
        <p14:creationId xmlns:p14="http://schemas.microsoft.com/office/powerpoint/2010/main" val="22719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35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8FECD9-FEE5-339D-7B11-82A2C34B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79" y="516782"/>
            <a:ext cx="5248221" cy="106720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Animações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F378FB-7BE1-AD97-77FF-B5BAFD6D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bg1"/>
                </a:solidFill>
              </a:rPr>
              <a:t>ICG - 2021/2022 - Project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9DA6EE4-656C-4842-93B8-5E49C794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9</a:t>
            </a:fld>
            <a:endParaRPr lang="pt-PT">
              <a:solidFill>
                <a:schemeClr val="bg1"/>
              </a:solidFill>
            </a:endParaRPr>
          </a:p>
        </p:txBody>
      </p:sp>
      <p:grpSp>
        <p:nvGrpSpPr>
          <p:cNvPr id="36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Marcador de Posição de Conteúdo 2">
            <a:extLst>
              <a:ext uri="{FF2B5EF4-FFF2-40B4-BE49-F238E27FC236}">
                <a16:creationId xmlns:a16="http://schemas.microsoft.com/office/drawing/2014/main" id="{5D5BFCED-08B6-1B46-E313-635DB7AFA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064" y="2282453"/>
            <a:ext cx="5217173" cy="2667781"/>
          </a:xfrm>
        </p:spPr>
        <p:txBody>
          <a:bodyPr>
            <a:noAutofit/>
          </a:bodyPr>
          <a:lstStyle/>
          <a:p>
            <a:r>
              <a:rPr lang="pt-PT" sz="2000" b="1" dirty="0">
                <a:solidFill>
                  <a:schemeClr val="bg1"/>
                </a:solidFill>
              </a:rPr>
              <a:t>Animação das Nuvens: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As nuvens movem-se horizontalmente no céu, criando uma sensação de movimento e dinâmica na cena do jogo. </a:t>
            </a:r>
          </a:p>
          <a:p>
            <a:pPr lvl="1"/>
            <a:r>
              <a:rPr lang="pt-PT" sz="2000" dirty="0">
                <a:solidFill>
                  <a:schemeClr val="bg1"/>
                </a:solidFill>
              </a:rPr>
              <a:t>A animação das nuvens é feita movendo as suas posições no eixo X.</a:t>
            </a:r>
          </a:p>
        </p:txBody>
      </p:sp>
      <p:pic>
        <p:nvPicPr>
          <p:cNvPr id="18" name="Imagem 17" descr="Uma imagem com captura de ecrã, céu, Retângulo, ar livre&#10;&#10;Descrição gerada automaticamente">
            <a:extLst>
              <a:ext uri="{FF2B5EF4-FFF2-40B4-BE49-F238E27FC236}">
                <a16:creationId xmlns:a16="http://schemas.microsoft.com/office/drawing/2014/main" id="{8BB421DC-ADF5-E928-3721-39D9B7B16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406" y="1842012"/>
            <a:ext cx="6725447" cy="34411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58056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Office 2013 - 2022">
  <a:themeElements>
    <a:clrScheme name="Tema 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Offic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Offic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1_Tema Office 2013 - 2022">
  <a:themeElements>
    <a:clrScheme name="Tema 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Offic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Offic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E0AD84E835BE41814B3CC46BD5AF36" ma:contentTypeVersion="12" ma:contentTypeDescription="Create a new document." ma:contentTypeScope="" ma:versionID="3af13c3b43658e44239be36cd752e89d">
  <xsd:schema xmlns:xsd="http://www.w3.org/2001/XMLSchema" xmlns:xs="http://www.w3.org/2001/XMLSchema" xmlns:p="http://schemas.microsoft.com/office/2006/metadata/properties" xmlns:ns3="fad517c4-ad21-48db-8d87-673b4dbf478e" targetNamespace="http://schemas.microsoft.com/office/2006/metadata/properties" ma:root="true" ma:fieldsID="bfde48d9ee305702d0fdf8d7ea7fdc3b" ns3:_="">
    <xsd:import namespace="fad517c4-ad21-48db-8d87-673b4dbf478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ServiceObjectDetectorVersions" minOccurs="0"/>
                <xsd:element ref="ns3:_activity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517c4-ad21-48db-8d87-673b4dbf47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ad517c4-ad21-48db-8d87-673b4dbf478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B6B76CC-C788-4859-A499-7FC1E7A107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ad517c4-ad21-48db-8d87-673b4dbf47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A85FF7E-D89F-4D0F-AA31-E5FC93B92820}">
  <ds:schemaRefs>
    <ds:schemaRef ds:uri="http://purl.org/dc/dcmitype/"/>
    <ds:schemaRef ds:uri="fad517c4-ad21-48db-8d87-673b4dbf478e"/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AFB4E96-DF79-4FC1-AD74-1EEDB52826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232</TotalTime>
  <Words>848</Words>
  <Application>Microsoft Office PowerPoint</Application>
  <PresentationFormat>Ecrã Panorâmico</PresentationFormat>
  <Paragraphs>110</Paragraphs>
  <Slides>15</Slides>
  <Notes>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dos diapositivos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Tema do Office</vt:lpstr>
      <vt:lpstr>Tema Office 2013 - 2022</vt:lpstr>
      <vt:lpstr>1_Tema Office 2013 - 2022</vt:lpstr>
      <vt:lpstr>Stack Game</vt:lpstr>
      <vt:lpstr>Tema do Projeto</vt:lpstr>
      <vt:lpstr>Tecnologias Usadas</vt:lpstr>
      <vt:lpstr>Cena do Jogo</vt:lpstr>
      <vt:lpstr>Modelos</vt:lpstr>
      <vt:lpstr>Modelos</vt:lpstr>
      <vt:lpstr>Modelos</vt:lpstr>
      <vt:lpstr>Animações</vt:lpstr>
      <vt:lpstr>Animações</vt:lpstr>
      <vt:lpstr>Animações</vt:lpstr>
      <vt:lpstr>Illuminação</vt:lpstr>
      <vt:lpstr>Interação do Utilizador</vt:lpstr>
      <vt:lpstr>Referências</vt:lpstr>
      <vt:lpstr>URL do Projeto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Joaquim Madeira</dc:creator>
  <cp:lastModifiedBy>Guilherme Andrade</cp:lastModifiedBy>
  <cp:revision>15</cp:revision>
  <dcterms:created xsi:type="dcterms:W3CDTF">2022-05-15T09:39:59Z</dcterms:created>
  <dcterms:modified xsi:type="dcterms:W3CDTF">2024-06-03T18:59:23Z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0x010100E8E0AD84E835BE41814B3CC46BD5AF36</vt:lpwstr>
  </property>
</Properties>
</file>

<file path=docProps/thumbnail.jpeg>
</file>